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81" r:id="rId4"/>
    <p:sldId id="260" r:id="rId5"/>
    <p:sldId id="261" r:id="rId6"/>
    <p:sldId id="325" r:id="rId7"/>
    <p:sldId id="326" r:id="rId8"/>
    <p:sldId id="327" r:id="rId9"/>
    <p:sldId id="373" r:id="rId10"/>
    <p:sldId id="328" r:id="rId11"/>
    <p:sldId id="382" r:id="rId12"/>
    <p:sldId id="329" r:id="rId13"/>
    <p:sldId id="330" r:id="rId14"/>
    <p:sldId id="374" r:id="rId15"/>
    <p:sldId id="331" r:id="rId16"/>
    <p:sldId id="332" r:id="rId17"/>
    <p:sldId id="333" r:id="rId18"/>
    <p:sldId id="335" r:id="rId19"/>
    <p:sldId id="336" r:id="rId20"/>
    <p:sldId id="259" r:id="rId21"/>
    <p:sldId id="337" r:id="rId22"/>
    <p:sldId id="338" r:id="rId23"/>
    <p:sldId id="375" r:id="rId24"/>
    <p:sldId id="339" r:id="rId25"/>
    <p:sldId id="341" r:id="rId26"/>
    <p:sldId id="342" r:id="rId27"/>
    <p:sldId id="343" r:id="rId28"/>
    <p:sldId id="345" r:id="rId29"/>
    <p:sldId id="376" r:id="rId30"/>
    <p:sldId id="346" r:id="rId31"/>
    <p:sldId id="347" r:id="rId32"/>
    <p:sldId id="348" r:id="rId33"/>
    <p:sldId id="349" r:id="rId34"/>
    <p:sldId id="350" r:id="rId35"/>
    <p:sldId id="351" r:id="rId36"/>
    <p:sldId id="377" r:id="rId37"/>
    <p:sldId id="352" r:id="rId38"/>
    <p:sldId id="353" r:id="rId39"/>
    <p:sldId id="354" r:id="rId40"/>
    <p:sldId id="378" r:id="rId41"/>
    <p:sldId id="355" r:id="rId42"/>
    <p:sldId id="356" r:id="rId43"/>
    <p:sldId id="358" r:id="rId44"/>
    <p:sldId id="359" r:id="rId45"/>
    <p:sldId id="360" r:id="rId46"/>
    <p:sldId id="361" r:id="rId47"/>
    <p:sldId id="362" r:id="rId48"/>
    <p:sldId id="282" r:id="rId49"/>
    <p:sldId id="298" r:id="rId50"/>
    <p:sldId id="379" r:id="rId51"/>
    <p:sldId id="363" r:id="rId52"/>
    <p:sldId id="380" r:id="rId53"/>
    <p:sldId id="364" r:id="rId54"/>
    <p:sldId id="365" r:id="rId55"/>
    <p:sldId id="366" r:id="rId56"/>
    <p:sldId id="381" r:id="rId57"/>
    <p:sldId id="367" r:id="rId58"/>
    <p:sldId id="368" r:id="rId59"/>
    <p:sldId id="369" r:id="rId60"/>
    <p:sldId id="283" r:id="rId61"/>
    <p:sldId id="323" r:id="rId62"/>
    <p:sldId id="386" r:id="rId63"/>
    <p:sldId id="371" r:id="rId64"/>
    <p:sldId id="383" r:id="rId65"/>
    <p:sldId id="384" r:id="rId66"/>
    <p:sldId id="385" r:id="rId67"/>
    <p:sldId id="370" r:id="rId68"/>
    <p:sldId id="372" r:id="rId69"/>
    <p:sldId id="284" r:id="rId70"/>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991"/>
    <a:srgbClr val="132F55"/>
    <a:srgbClr val="DCDFE2"/>
    <a:srgbClr val="183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8" d="100"/>
          <a:sy n="108" d="100"/>
        </p:scale>
        <p:origin x="684" y="114"/>
      </p:cViewPr>
      <p:guideLst>
        <p:guide orient="horz" pos="2137"/>
        <p:guide orient="horz" pos="550"/>
        <p:guide orient="horz" pos="4065"/>
        <p:guide orient="horz" pos="777"/>
        <p:guide pos="257"/>
        <p:guide pos="742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C13ED-CDA6-4917-8ACD-A886B2E6441A}" type="datetimeFigureOut">
              <a:rPr lang="zh-CN" altLang="en-US" smtClean="0"/>
              <a:t>2018/1/17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9AFE3-DD99-49EB-A4CD-AFB3A724D7F3}" type="slidenum">
              <a:rPr lang="zh-CN" altLang="en-US" smtClean="0"/>
              <a:t>‹#›</a:t>
            </a:fld>
            <a:endParaRPr lang="zh-CN" altLang="en-US"/>
          </a:p>
        </p:txBody>
      </p:sp>
    </p:spTree>
    <p:extLst>
      <p:ext uri="{BB962C8B-B14F-4D97-AF65-F5344CB8AC3E}">
        <p14:creationId xmlns:p14="http://schemas.microsoft.com/office/powerpoint/2010/main" val="207315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这是阶段性会议和组内评审的记录及阶段性会议的内容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a:t>
            </a:fld>
            <a:endParaRPr lang="zh-CN" altLang="en-US"/>
          </a:p>
        </p:txBody>
      </p:sp>
    </p:spTree>
    <p:extLst>
      <p:ext uri="{BB962C8B-B14F-4D97-AF65-F5344CB8AC3E}">
        <p14:creationId xmlns:p14="http://schemas.microsoft.com/office/powerpoint/2010/main" val="1949646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13</a:t>
            </a:fld>
            <a:endParaRPr lang="zh-CN" altLang="en-US"/>
          </a:p>
        </p:txBody>
      </p:sp>
    </p:spTree>
    <p:extLst>
      <p:ext uri="{BB962C8B-B14F-4D97-AF65-F5344CB8AC3E}">
        <p14:creationId xmlns:p14="http://schemas.microsoft.com/office/powerpoint/2010/main" val="2783488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14</a:t>
            </a:fld>
            <a:endParaRPr lang="zh-CN" altLang="en-US"/>
          </a:p>
        </p:txBody>
      </p:sp>
    </p:spTree>
    <p:extLst>
      <p:ext uri="{BB962C8B-B14F-4D97-AF65-F5344CB8AC3E}">
        <p14:creationId xmlns:p14="http://schemas.microsoft.com/office/powerpoint/2010/main" val="23290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15</a:t>
            </a:fld>
            <a:endParaRPr lang="zh-CN" altLang="en-US"/>
          </a:p>
        </p:txBody>
      </p:sp>
    </p:spTree>
    <p:extLst>
      <p:ext uri="{BB962C8B-B14F-4D97-AF65-F5344CB8AC3E}">
        <p14:creationId xmlns:p14="http://schemas.microsoft.com/office/powerpoint/2010/main" val="3434852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16</a:t>
            </a:fld>
            <a:endParaRPr lang="zh-CN" altLang="en-US"/>
          </a:p>
        </p:txBody>
      </p:sp>
    </p:spTree>
    <p:extLst>
      <p:ext uri="{BB962C8B-B14F-4D97-AF65-F5344CB8AC3E}">
        <p14:creationId xmlns:p14="http://schemas.microsoft.com/office/powerpoint/2010/main" val="240590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17</a:t>
            </a:fld>
            <a:endParaRPr lang="zh-CN" altLang="en-US"/>
          </a:p>
        </p:txBody>
      </p:sp>
    </p:spTree>
    <p:extLst>
      <p:ext uri="{BB962C8B-B14F-4D97-AF65-F5344CB8AC3E}">
        <p14:creationId xmlns:p14="http://schemas.microsoft.com/office/powerpoint/2010/main" val="3374497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18</a:t>
            </a:fld>
            <a:endParaRPr lang="zh-CN" altLang="en-US"/>
          </a:p>
        </p:txBody>
      </p:sp>
    </p:spTree>
    <p:extLst>
      <p:ext uri="{BB962C8B-B14F-4D97-AF65-F5344CB8AC3E}">
        <p14:creationId xmlns:p14="http://schemas.microsoft.com/office/powerpoint/2010/main" val="447780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19</a:t>
            </a:fld>
            <a:endParaRPr lang="zh-CN" altLang="en-US"/>
          </a:p>
        </p:txBody>
      </p:sp>
    </p:spTree>
    <p:extLst>
      <p:ext uri="{BB962C8B-B14F-4D97-AF65-F5344CB8AC3E}">
        <p14:creationId xmlns:p14="http://schemas.microsoft.com/office/powerpoint/2010/main" val="3975723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21</a:t>
            </a:fld>
            <a:endParaRPr lang="zh-CN" altLang="en-US"/>
          </a:p>
        </p:txBody>
      </p:sp>
    </p:spTree>
    <p:extLst>
      <p:ext uri="{BB962C8B-B14F-4D97-AF65-F5344CB8AC3E}">
        <p14:creationId xmlns:p14="http://schemas.microsoft.com/office/powerpoint/2010/main" val="1868459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22</a:t>
            </a:fld>
            <a:endParaRPr lang="zh-CN" altLang="en-US"/>
          </a:p>
        </p:txBody>
      </p:sp>
    </p:spTree>
    <p:extLst>
      <p:ext uri="{BB962C8B-B14F-4D97-AF65-F5344CB8AC3E}">
        <p14:creationId xmlns:p14="http://schemas.microsoft.com/office/powerpoint/2010/main" val="1522265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23</a:t>
            </a:fld>
            <a:endParaRPr lang="zh-CN" altLang="en-US"/>
          </a:p>
        </p:txBody>
      </p:sp>
    </p:spTree>
    <p:extLst>
      <p:ext uri="{BB962C8B-B14F-4D97-AF65-F5344CB8AC3E}">
        <p14:creationId xmlns:p14="http://schemas.microsoft.com/office/powerpoint/2010/main" val="374979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a:t>
            </a:fld>
            <a:endParaRPr lang="zh-CN" altLang="en-US"/>
          </a:p>
        </p:txBody>
      </p:sp>
    </p:spTree>
    <p:extLst>
      <p:ext uri="{BB962C8B-B14F-4D97-AF65-F5344CB8AC3E}">
        <p14:creationId xmlns:p14="http://schemas.microsoft.com/office/powerpoint/2010/main" val="1538731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24</a:t>
            </a:fld>
            <a:endParaRPr lang="zh-CN" altLang="en-US"/>
          </a:p>
        </p:txBody>
      </p:sp>
    </p:spTree>
    <p:extLst>
      <p:ext uri="{BB962C8B-B14F-4D97-AF65-F5344CB8AC3E}">
        <p14:creationId xmlns:p14="http://schemas.microsoft.com/office/powerpoint/2010/main" val="3351946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25</a:t>
            </a:fld>
            <a:endParaRPr lang="zh-CN" altLang="en-US"/>
          </a:p>
        </p:txBody>
      </p:sp>
    </p:spTree>
    <p:extLst>
      <p:ext uri="{BB962C8B-B14F-4D97-AF65-F5344CB8AC3E}">
        <p14:creationId xmlns:p14="http://schemas.microsoft.com/office/powerpoint/2010/main" val="32975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26</a:t>
            </a:fld>
            <a:endParaRPr lang="zh-CN" altLang="en-US"/>
          </a:p>
        </p:txBody>
      </p:sp>
    </p:spTree>
    <p:extLst>
      <p:ext uri="{BB962C8B-B14F-4D97-AF65-F5344CB8AC3E}">
        <p14:creationId xmlns:p14="http://schemas.microsoft.com/office/powerpoint/2010/main" val="1322977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27</a:t>
            </a:fld>
            <a:endParaRPr lang="zh-CN" altLang="en-US"/>
          </a:p>
        </p:txBody>
      </p:sp>
    </p:spTree>
    <p:extLst>
      <p:ext uri="{BB962C8B-B14F-4D97-AF65-F5344CB8AC3E}">
        <p14:creationId xmlns:p14="http://schemas.microsoft.com/office/powerpoint/2010/main" val="1189927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28</a:t>
            </a:fld>
            <a:endParaRPr lang="zh-CN" altLang="en-US"/>
          </a:p>
        </p:txBody>
      </p:sp>
    </p:spTree>
    <p:extLst>
      <p:ext uri="{BB962C8B-B14F-4D97-AF65-F5344CB8AC3E}">
        <p14:creationId xmlns:p14="http://schemas.microsoft.com/office/powerpoint/2010/main" val="4063472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29</a:t>
            </a:fld>
            <a:endParaRPr lang="zh-CN" altLang="en-US"/>
          </a:p>
        </p:txBody>
      </p:sp>
    </p:spTree>
    <p:extLst>
      <p:ext uri="{BB962C8B-B14F-4D97-AF65-F5344CB8AC3E}">
        <p14:creationId xmlns:p14="http://schemas.microsoft.com/office/powerpoint/2010/main" val="3703066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30</a:t>
            </a:fld>
            <a:endParaRPr lang="zh-CN" altLang="en-US"/>
          </a:p>
        </p:txBody>
      </p:sp>
    </p:spTree>
    <p:extLst>
      <p:ext uri="{BB962C8B-B14F-4D97-AF65-F5344CB8AC3E}">
        <p14:creationId xmlns:p14="http://schemas.microsoft.com/office/powerpoint/2010/main" val="910119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31</a:t>
            </a:fld>
            <a:endParaRPr lang="zh-CN" altLang="en-US"/>
          </a:p>
        </p:txBody>
      </p:sp>
    </p:spTree>
    <p:extLst>
      <p:ext uri="{BB962C8B-B14F-4D97-AF65-F5344CB8AC3E}">
        <p14:creationId xmlns:p14="http://schemas.microsoft.com/office/powerpoint/2010/main" val="1903995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32</a:t>
            </a:fld>
            <a:endParaRPr lang="zh-CN" altLang="en-US"/>
          </a:p>
        </p:txBody>
      </p:sp>
    </p:spTree>
    <p:extLst>
      <p:ext uri="{BB962C8B-B14F-4D97-AF65-F5344CB8AC3E}">
        <p14:creationId xmlns:p14="http://schemas.microsoft.com/office/powerpoint/2010/main" val="2495777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33</a:t>
            </a:fld>
            <a:endParaRPr lang="zh-CN" altLang="en-US"/>
          </a:p>
        </p:txBody>
      </p:sp>
    </p:spTree>
    <p:extLst>
      <p:ext uri="{BB962C8B-B14F-4D97-AF65-F5344CB8AC3E}">
        <p14:creationId xmlns:p14="http://schemas.microsoft.com/office/powerpoint/2010/main" val="850704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a:t>
            </a:fld>
            <a:endParaRPr lang="zh-CN" altLang="en-US"/>
          </a:p>
        </p:txBody>
      </p:sp>
    </p:spTree>
    <p:extLst>
      <p:ext uri="{BB962C8B-B14F-4D97-AF65-F5344CB8AC3E}">
        <p14:creationId xmlns:p14="http://schemas.microsoft.com/office/powerpoint/2010/main" val="3766153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34</a:t>
            </a:fld>
            <a:endParaRPr lang="zh-CN" altLang="en-US"/>
          </a:p>
        </p:txBody>
      </p:sp>
    </p:spTree>
    <p:extLst>
      <p:ext uri="{BB962C8B-B14F-4D97-AF65-F5344CB8AC3E}">
        <p14:creationId xmlns:p14="http://schemas.microsoft.com/office/powerpoint/2010/main" val="732774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35</a:t>
            </a:fld>
            <a:endParaRPr lang="zh-CN" altLang="en-US"/>
          </a:p>
        </p:txBody>
      </p:sp>
    </p:spTree>
    <p:extLst>
      <p:ext uri="{BB962C8B-B14F-4D97-AF65-F5344CB8AC3E}">
        <p14:creationId xmlns:p14="http://schemas.microsoft.com/office/powerpoint/2010/main" val="658679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36</a:t>
            </a:fld>
            <a:endParaRPr lang="zh-CN" altLang="en-US"/>
          </a:p>
        </p:txBody>
      </p:sp>
    </p:spTree>
    <p:extLst>
      <p:ext uri="{BB962C8B-B14F-4D97-AF65-F5344CB8AC3E}">
        <p14:creationId xmlns:p14="http://schemas.microsoft.com/office/powerpoint/2010/main" val="1940635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37</a:t>
            </a:fld>
            <a:endParaRPr lang="zh-CN" altLang="en-US"/>
          </a:p>
        </p:txBody>
      </p:sp>
    </p:spTree>
    <p:extLst>
      <p:ext uri="{BB962C8B-B14F-4D97-AF65-F5344CB8AC3E}">
        <p14:creationId xmlns:p14="http://schemas.microsoft.com/office/powerpoint/2010/main" val="2324790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38</a:t>
            </a:fld>
            <a:endParaRPr lang="zh-CN" altLang="en-US"/>
          </a:p>
        </p:txBody>
      </p:sp>
    </p:spTree>
    <p:extLst>
      <p:ext uri="{BB962C8B-B14F-4D97-AF65-F5344CB8AC3E}">
        <p14:creationId xmlns:p14="http://schemas.microsoft.com/office/powerpoint/2010/main" val="721218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39</a:t>
            </a:fld>
            <a:endParaRPr lang="zh-CN" altLang="en-US"/>
          </a:p>
        </p:txBody>
      </p:sp>
    </p:spTree>
    <p:extLst>
      <p:ext uri="{BB962C8B-B14F-4D97-AF65-F5344CB8AC3E}">
        <p14:creationId xmlns:p14="http://schemas.microsoft.com/office/powerpoint/2010/main" val="435448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40</a:t>
            </a:fld>
            <a:endParaRPr lang="zh-CN" altLang="en-US"/>
          </a:p>
        </p:txBody>
      </p:sp>
    </p:spTree>
    <p:extLst>
      <p:ext uri="{BB962C8B-B14F-4D97-AF65-F5344CB8AC3E}">
        <p14:creationId xmlns:p14="http://schemas.microsoft.com/office/powerpoint/2010/main" val="292475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41</a:t>
            </a:fld>
            <a:endParaRPr lang="zh-CN" altLang="en-US"/>
          </a:p>
        </p:txBody>
      </p:sp>
    </p:spTree>
    <p:extLst>
      <p:ext uri="{BB962C8B-B14F-4D97-AF65-F5344CB8AC3E}">
        <p14:creationId xmlns:p14="http://schemas.microsoft.com/office/powerpoint/2010/main" val="1368705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42</a:t>
            </a:fld>
            <a:endParaRPr lang="zh-CN" altLang="en-US"/>
          </a:p>
        </p:txBody>
      </p:sp>
    </p:spTree>
    <p:extLst>
      <p:ext uri="{BB962C8B-B14F-4D97-AF65-F5344CB8AC3E}">
        <p14:creationId xmlns:p14="http://schemas.microsoft.com/office/powerpoint/2010/main" val="404125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43</a:t>
            </a:fld>
            <a:endParaRPr lang="zh-CN" altLang="en-US"/>
          </a:p>
        </p:txBody>
      </p:sp>
    </p:spTree>
    <p:extLst>
      <p:ext uri="{BB962C8B-B14F-4D97-AF65-F5344CB8AC3E}">
        <p14:creationId xmlns:p14="http://schemas.microsoft.com/office/powerpoint/2010/main" val="1669809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7</a:t>
            </a:fld>
            <a:endParaRPr lang="zh-CN" altLang="en-US"/>
          </a:p>
        </p:txBody>
      </p:sp>
    </p:spTree>
    <p:extLst>
      <p:ext uri="{BB962C8B-B14F-4D97-AF65-F5344CB8AC3E}">
        <p14:creationId xmlns:p14="http://schemas.microsoft.com/office/powerpoint/2010/main" val="691115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44</a:t>
            </a:fld>
            <a:endParaRPr lang="zh-CN" altLang="en-US"/>
          </a:p>
        </p:txBody>
      </p:sp>
    </p:spTree>
    <p:extLst>
      <p:ext uri="{BB962C8B-B14F-4D97-AF65-F5344CB8AC3E}">
        <p14:creationId xmlns:p14="http://schemas.microsoft.com/office/powerpoint/2010/main" val="2761953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45</a:t>
            </a:fld>
            <a:endParaRPr lang="zh-CN" altLang="en-US"/>
          </a:p>
        </p:txBody>
      </p:sp>
    </p:spTree>
    <p:extLst>
      <p:ext uri="{BB962C8B-B14F-4D97-AF65-F5344CB8AC3E}">
        <p14:creationId xmlns:p14="http://schemas.microsoft.com/office/powerpoint/2010/main" val="2772590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46</a:t>
            </a:fld>
            <a:endParaRPr lang="zh-CN" altLang="en-US"/>
          </a:p>
        </p:txBody>
      </p:sp>
    </p:spTree>
    <p:extLst>
      <p:ext uri="{BB962C8B-B14F-4D97-AF65-F5344CB8AC3E}">
        <p14:creationId xmlns:p14="http://schemas.microsoft.com/office/powerpoint/2010/main" val="902278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47</a:t>
            </a:fld>
            <a:endParaRPr lang="zh-CN" altLang="en-US"/>
          </a:p>
        </p:txBody>
      </p:sp>
    </p:spTree>
    <p:extLst>
      <p:ext uri="{BB962C8B-B14F-4D97-AF65-F5344CB8AC3E}">
        <p14:creationId xmlns:p14="http://schemas.microsoft.com/office/powerpoint/2010/main" val="4045722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49</a:t>
            </a:fld>
            <a:endParaRPr lang="zh-CN" altLang="en-US"/>
          </a:p>
        </p:txBody>
      </p:sp>
    </p:spTree>
    <p:extLst>
      <p:ext uri="{BB962C8B-B14F-4D97-AF65-F5344CB8AC3E}">
        <p14:creationId xmlns:p14="http://schemas.microsoft.com/office/powerpoint/2010/main" val="3585804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50</a:t>
            </a:fld>
            <a:endParaRPr lang="zh-CN" altLang="en-US"/>
          </a:p>
        </p:txBody>
      </p:sp>
    </p:spTree>
    <p:extLst>
      <p:ext uri="{BB962C8B-B14F-4D97-AF65-F5344CB8AC3E}">
        <p14:creationId xmlns:p14="http://schemas.microsoft.com/office/powerpoint/2010/main" val="25049646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51</a:t>
            </a:fld>
            <a:endParaRPr lang="zh-CN" altLang="en-US"/>
          </a:p>
        </p:txBody>
      </p:sp>
    </p:spTree>
    <p:extLst>
      <p:ext uri="{BB962C8B-B14F-4D97-AF65-F5344CB8AC3E}">
        <p14:creationId xmlns:p14="http://schemas.microsoft.com/office/powerpoint/2010/main" val="18042402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52</a:t>
            </a:fld>
            <a:endParaRPr lang="zh-CN" altLang="en-US"/>
          </a:p>
        </p:txBody>
      </p:sp>
    </p:spTree>
    <p:extLst>
      <p:ext uri="{BB962C8B-B14F-4D97-AF65-F5344CB8AC3E}">
        <p14:creationId xmlns:p14="http://schemas.microsoft.com/office/powerpoint/2010/main" val="669654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53</a:t>
            </a:fld>
            <a:endParaRPr lang="zh-CN" altLang="en-US"/>
          </a:p>
        </p:txBody>
      </p:sp>
    </p:spTree>
    <p:extLst>
      <p:ext uri="{BB962C8B-B14F-4D97-AF65-F5344CB8AC3E}">
        <p14:creationId xmlns:p14="http://schemas.microsoft.com/office/powerpoint/2010/main" val="612008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54</a:t>
            </a:fld>
            <a:endParaRPr lang="zh-CN" altLang="en-US"/>
          </a:p>
        </p:txBody>
      </p:sp>
    </p:spTree>
    <p:extLst>
      <p:ext uri="{BB962C8B-B14F-4D97-AF65-F5344CB8AC3E}">
        <p14:creationId xmlns:p14="http://schemas.microsoft.com/office/powerpoint/2010/main" val="325795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8</a:t>
            </a:fld>
            <a:endParaRPr lang="zh-CN" altLang="en-US"/>
          </a:p>
        </p:txBody>
      </p:sp>
    </p:spTree>
    <p:extLst>
      <p:ext uri="{BB962C8B-B14F-4D97-AF65-F5344CB8AC3E}">
        <p14:creationId xmlns:p14="http://schemas.microsoft.com/office/powerpoint/2010/main" val="963664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55</a:t>
            </a:fld>
            <a:endParaRPr lang="zh-CN" altLang="en-US"/>
          </a:p>
        </p:txBody>
      </p:sp>
    </p:spTree>
    <p:extLst>
      <p:ext uri="{BB962C8B-B14F-4D97-AF65-F5344CB8AC3E}">
        <p14:creationId xmlns:p14="http://schemas.microsoft.com/office/powerpoint/2010/main" val="1228323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56</a:t>
            </a:fld>
            <a:endParaRPr lang="zh-CN" altLang="en-US"/>
          </a:p>
        </p:txBody>
      </p:sp>
    </p:spTree>
    <p:extLst>
      <p:ext uri="{BB962C8B-B14F-4D97-AF65-F5344CB8AC3E}">
        <p14:creationId xmlns:p14="http://schemas.microsoft.com/office/powerpoint/2010/main" val="1007188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57</a:t>
            </a:fld>
            <a:endParaRPr lang="zh-CN" altLang="en-US"/>
          </a:p>
        </p:txBody>
      </p:sp>
    </p:spTree>
    <p:extLst>
      <p:ext uri="{BB962C8B-B14F-4D97-AF65-F5344CB8AC3E}">
        <p14:creationId xmlns:p14="http://schemas.microsoft.com/office/powerpoint/2010/main" val="12954749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58</a:t>
            </a:fld>
            <a:endParaRPr lang="zh-CN" altLang="en-US"/>
          </a:p>
        </p:txBody>
      </p:sp>
    </p:spTree>
    <p:extLst>
      <p:ext uri="{BB962C8B-B14F-4D97-AF65-F5344CB8AC3E}">
        <p14:creationId xmlns:p14="http://schemas.microsoft.com/office/powerpoint/2010/main" val="25583014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59</a:t>
            </a:fld>
            <a:endParaRPr lang="zh-CN" altLang="en-US"/>
          </a:p>
        </p:txBody>
      </p:sp>
    </p:spTree>
    <p:extLst>
      <p:ext uri="{BB962C8B-B14F-4D97-AF65-F5344CB8AC3E}">
        <p14:creationId xmlns:p14="http://schemas.microsoft.com/office/powerpoint/2010/main" val="7806628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61</a:t>
            </a:fld>
            <a:endParaRPr lang="zh-CN" altLang="en-US"/>
          </a:p>
        </p:txBody>
      </p:sp>
    </p:spTree>
    <p:extLst>
      <p:ext uri="{BB962C8B-B14F-4D97-AF65-F5344CB8AC3E}">
        <p14:creationId xmlns:p14="http://schemas.microsoft.com/office/powerpoint/2010/main" val="95819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62</a:t>
            </a:fld>
            <a:endParaRPr lang="zh-CN" altLang="en-US"/>
          </a:p>
        </p:txBody>
      </p:sp>
    </p:spTree>
    <p:extLst>
      <p:ext uri="{BB962C8B-B14F-4D97-AF65-F5344CB8AC3E}">
        <p14:creationId xmlns:p14="http://schemas.microsoft.com/office/powerpoint/2010/main" val="1414096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63</a:t>
            </a:fld>
            <a:endParaRPr lang="zh-CN" altLang="en-US"/>
          </a:p>
        </p:txBody>
      </p:sp>
    </p:spTree>
    <p:extLst>
      <p:ext uri="{BB962C8B-B14F-4D97-AF65-F5344CB8AC3E}">
        <p14:creationId xmlns:p14="http://schemas.microsoft.com/office/powerpoint/2010/main" val="8596649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64</a:t>
            </a:fld>
            <a:endParaRPr lang="zh-CN" altLang="en-US"/>
          </a:p>
        </p:txBody>
      </p:sp>
    </p:spTree>
    <p:extLst>
      <p:ext uri="{BB962C8B-B14F-4D97-AF65-F5344CB8AC3E}">
        <p14:creationId xmlns:p14="http://schemas.microsoft.com/office/powerpoint/2010/main" val="2122175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65</a:t>
            </a:fld>
            <a:endParaRPr lang="zh-CN" altLang="en-US"/>
          </a:p>
        </p:txBody>
      </p:sp>
    </p:spTree>
    <p:extLst>
      <p:ext uri="{BB962C8B-B14F-4D97-AF65-F5344CB8AC3E}">
        <p14:creationId xmlns:p14="http://schemas.microsoft.com/office/powerpoint/2010/main" val="2434990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9</a:t>
            </a:fld>
            <a:endParaRPr lang="zh-CN" altLang="en-US"/>
          </a:p>
        </p:txBody>
      </p:sp>
    </p:spTree>
    <p:extLst>
      <p:ext uri="{BB962C8B-B14F-4D97-AF65-F5344CB8AC3E}">
        <p14:creationId xmlns:p14="http://schemas.microsoft.com/office/powerpoint/2010/main" val="2129631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66</a:t>
            </a:fld>
            <a:endParaRPr lang="zh-CN" altLang="en-US"/>
          </a:p>
        </p:txBody>
      </p:sp>
    </p:spTree>
    <p:extLst>
      <p:ext uri="{BB962C8B-B14F-4D97-AF65-F5344CB8AC3E}">
        <p14:creationId xmlns:p14="http://schemas.microsoft.com/office/powerpoint/2010/main" val="15199574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67</a:t>
            </a:fld>
            <a:endParaRPr lang="zh-CN" altLang="en-US"/>
          </a:p>
        </p:txBody>
      </p:sp>
    </p:spTree>
    <p:extLst>
      <p:ext uri="{BB962C8B-B14F-4D97-AF65-F5344CB8AC3E}">
        <p14:creationId xmlns:p14="http://schemas.microsoft.com/office/powerpoint/2010/main" val="25693476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68</a:t>
            </a:fld>
            <a:endParaRPr lang="zh-CN" altLang="en-US"/>
          </a:p>
        </p:txBody>
      </p:sp>
    </p:spTree>
    <p:extLst>
      <p:ext uri="{BB962C8B-B14F-4D97-AF65-F5344CB8AC3E}">
        <p14:creationId xmlns:p14="http://schemas.microsoft.com/office/powerpoint/2010/main" val="115256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10</a:t>
            </a:fld>
            <a:endParaRPr lang="zh-CN" altLang="en-US"/>
          </a:p>
        </p:txBody>
      </p:sp>
    </p:spTree>
    <p:extLst>
      <p:ext uri="{BB962C8B-B14F-4D97-AF65-F5344CB8AC3E}">
        <p14:creationId xmlns:p14="http://schemas.microsoft.com/office/powerpoint/2010/main" val="2929302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11</a:t>
            </a:fld>
            <a:endParaRPr lang="zh-CN" altLang="en-US"/>
          </a:p>
        </p:txBody>
      </p:sp>
    </p:spTree>
    <p:extLst>
      <p:ext uri="{BB962C8B-B14F-4D97-AF65-F5344CB8AC3E}">
        <p14:creationId xmlns:p14="http://schemas.microsoft.com/office/powerpoint/2010/main" val="3920407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12</a:t>
            </a:fld>
            <a:endParaRPr lang="zh-CN" altLang="en-US"/>
          </a:p>
        </p:txBody>
      </p:sp>
    </p:spTree>
    <p:extLst>
      <p:ext uri="{BB962C8B-B14F-4D97-AF65-F5344CB8AC3E}">
        <p14:creationId xmlns:p14="http://schemas.microsoft.com/office/powerpoint/2010/main" val="1985460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FC8F26-18C5-4FF6-813D-1FCD280C4CC1}" type="datetimeFigureOut">
              <a:rPr lang="zh-CN" altLang="en-US"/>
              <a:pPr>
                <a:defRPr/>
              </a:pPr>
              <a:t>2018/1/17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23106F-BECE-4D20-BCEA-04C6C97CD823}" type="slidenum">
              <a:rPr lang="zh-CN" altLang="en-US"/>
              <a:pPr>
                <a:defRPr/>
              </a:pPr>
              <a:t>‹#›</a:t>
            </a:fld>
            <a:endParaRPr lang="zh-CN" altLang="en-US"/>
          </a:p>
        </p:txBody>
      </p:sp>
    </p:spTree>
    <p:extLst>
      <p:ext uri="{BB962C8B-B14F-4D97-AF65-F5344CB8AC3E}">
        <p14:creationId xmlns:p14="http://schemas.microsoft.com/office/powerpoint/2010/main" val="132636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D19F84B-9744-4E0B-80CD-269FC1388930}" type="datetimeFigureOut">
              <a:rPr lang="zh-CN" altLang="en-US"/>
              <a:pPr>
                <a:defRPr/>
              </a:pPr>
              <a:t>2018/1/17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FD8EE58-9341-48B3-9A89-1A7B4ABE1FEF}" type="slidenum">
              <a:rPr lang="zh-CN" altLang="en-US"/>
              <a:pPr>
                <a:defRPr/>
              </a:pPr>
              <a:t>‹#›</a:t>
            </a:fld>
            <a:endParaRPr lang="zh-CN" altLang="en-US"/>
          </a:p>
        </p:txBody>
      </p:sp>
    </p:spTree>
    <p:extLst>
      <p:ext uri="{BB962C8B-B14F-4D97-AF65-F5344CB8AC3E}">
        <p14:creationId xmlns:p14="http://schemas.microsoft.com/office/powerpoint/2010/main" val="113852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0F3F2B7-CEE6-4F03-A5BB-A167D08CCA50}" type="datetimeFigureOut">
              <a:rPr lang="zh-CN" altLang="en-US"/>
              <a:pPr>
                <a:defRPr/>
              </a:pPr>
              <a:t>2018/1/17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364F738-C5C9-4887-BC51-C17CF30185A6}" type="slidenum">
              <a:rPr lang="zh-CN" altLang="en-US"/>
              <a:pPr>
                <a:defRPr/>
              </a:pPr>
              <a:t>‹#›</a:t>
            </a:fld>
            <a:endParaRPr lang="zh-CN" altLang="en-US"/>
          </a:p>
        </p:txBody>
      </p:sp>
    </p:spTree>
    <p:extLst>
      <p:ext uri="{BB962C8B-B14F-4D97-AF65-F5344CB8AC3E}">
        <p14:creationId xmlns:p14="http://schemas.microsoft.com/office/powerpoint/2010/main" val="318926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0AF6AB1-02AA-40B4-A8C5-2B0012E80970}" type="datetimeFigureOut">
              <a:rPr lang="zh-CN" altLang="en-US"/>
              <a:pPr>
                <a:defRPr/>
              </a:pPr>
              <a:t>2018/1/17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07A0AF-2350-4836-8CCD-109DAF8161BC}" type="slidenum">
              <a:rPr lang="zh-CN" altLang="en-US"/>
              <a:pPr>
                <a:defRPr/>
              </a:pPr>
              <a:t>‹#›</a:t>
            </a:fld>
            <a:endParaRPr lang="zh-CN" altLang="en-US"/>
          </a:p>
        </p:txBody>
      </p:sp>
    </p:spTree>
    <p:extLst>
      <p:ext uri="{BB962C8B-B14F-4D97-AF65-F5344CB8AC3E}">
        <p14:creationId xmlns:p14="http://schemas.microsoft.com/office/powerpoint/2010/main" val="27325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9700DDA-A169-4F08-80A3-974755B5589C}" type="datetimeFigureOut">
              <a:rPr lang="zh-CN" altLang="en-US"/>
              <a:pPr>
                <a:defRPr/>
              </a:pPr>
              <a:t>2018/1/17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CC4CBA0-82AA-4DD5-BACC-564C6B05CF71}" type="slidenum">
              <a:rPr lang="zh-CN" altLang="en-US"/>
              <a:pPr>
                <a:defRPr/>
              </a:pPr>
              <a:t>‹#›</a:t>
            </a:fld>
            <a:endParaRPr lang="zh-CN" altLang="en-US"/>
          </a:p>
        </p:txBody>
      </p:sp>
    </p:spTree>
    <p:extLst>
      <p:ext uri="{BB962C8B-B14F-4D97-AF65-F5344CB8AC3E}">
        <p14:creationId xmlns:p14="http://schemas.microsoft.com/office/powerpoint/2010/main" val="195123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34017E0C-F0E9-4B17-92B1-361D8097239E}" type="datetimeFigureOut">
              <a:rPr lang="zh-CN" altLang="en-US"/>
              <a:pPr>
                <a:defRPr/>
              </a:pPr>
              <a:t>2018/1/17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8099A1B-D4F1-40C4-A1C0-6C0F3FBCE047}" type="slidenum">
              <a:rPr lang="zh-CN" altLang="en-US"/>
              <a:pPr>
                <a:defRPr/>
              </a:pPr>
              <a:t>‹#›</a:t>
            </a:fld>
            <a:endParaRPr lang="zh-CN" altLang="en-US"/>
          </a:p>
        </p:txBody>
      </p:sp>
    </p:spTree>
    <p:extLst>
      <p:ext uri="{BB962C8B-B14F-4D97-AF65-F5344CB8AC3E}">
        <p14:creationId xmlns:p14="http://schemas.microsoft.com/office/powerpoint/2010/main" val="363281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B9BDE3E-4623-4A99-AF77-EA2E8F551B4B}" type="datetimeFigureOut">
              <a:rPr lang="zh-CN" altLang="en-US"/>
              <a:pPr>
                <a:defRPr/>
              </a:pPr>
              <a:t>2018/1/17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7EA95D1-E8C1-4B18-8116-53C2FAE08DC5}" type="slidenum">
              <a:rPr lang="zh-CN" altLang="en-US"/>
              <a:pPr>
                <a:defRPr/>
              </a:pPr>
              <a:t>‹#›</a:t>
            </a:fld>
            <a:endParaRPr lang="zh-CN" altLang="en-US"/>
          </a:p>
        </p:txBody>
      </p:sp>
    </p:spTree>
    <p:extLst>
      <p:ext uri="{BB962C8B-B14F-4D97-AF65-F5344CB8AC3E}">
        <p14:creationId xmlns:p14="http://schemas.microsoft.com/office/powerpoint/2010/main" val="332804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55D346F-5C51-4C45-BE71-E34F498CC384}" type="datetimeFigureOut">
              <a:rPr lang="zh-CN" altLang="en-US"/>
              <a:pPr>
                <a:defRPr/>
              </a:pPr>
              <a:t>2018/1/17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AE159D5-FCF0-4D0C-BED7-5ABF2185DAF7}" type="slidenum">
              <a:rPr lang="zh-CN" altLang="en-US"/>
              <a:pPr>
                <a:defRPr/>
              </a:pPr>
              <a:t>‹#›</a:t>
            </a:fld>
            <a:endParaRPr lang="zh-CN" altLang="en-US"/>
          </a:p>
        </p:txBody>
      </p:sp>
    </p:spTree>
    <p:extLst>
      <p:ext uri="{BB962C8B-B14F-4D97-AF65-F5344CB8AC3E}">
        <p14:creationId xmlns:p14="http://schemas.microsoft.com/office/powerpoint/2010/main" val="121155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C491BFB-345C-4784-B196-1AC550150330}" type="datetimeFigureOut">
              <a:rPr lang="zh-CN" altLang="en-US"/>
              <a:pPr>
                <a:defRPr/>
              </a:pPr>
              <a:t>2018/1/17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1219296-3058-4125-B2D5-66AAB7529D50}" type="slidenum">
              <a:rPr lang="zh-CN" altLang="en-US"/>
              <a:pPr>
                <a:defRPr/>
              </a:pPr>
              <a:t>‹#›</a:t>
            </a:fld>
            <a:endParaRPr lang="zh-CN" altLang="en-US"/>
          </a:p>
        </p:txBody>
      </p:sp>
    </p:spTree>
    <p:extLst>
      <p:ext uri="{BB962C8B-B14F-4D97-AF65-F5344CB8AC3E}">
        <p14:creationId xmlns:p14="http://schemas.microsoft.com/office/powerpoint/2010/main" val="380746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1B64AEB-0FF4-46C3-9EB1-6C9AA415A19E}" type="datetimeFigureOut">
              <a:rPr lang="zh-CN" altLang="en-US"/>
              <a:pPr>
                <a:defRPr/>
              </a:pPr>
              <a:t>2018/1/17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60FAB41-86FF-41CC-8DC5-952DC0EA8505}" type="slidenum">
              <a:rPr lang="zh-CN" altLang="en-US"/>
              <a:pPr>
                <a:defRPr/>
              </a:pPr>
              <a:t>‹#›</a:t>
            </a:fld>
            <a:endParaRPr lang="zh-CN" altLang="en-US"/>
          </a:p>
        </p:txBody>
      </p:sp>
    </p:spTree>
    <p:extLst>
      <p:ext uri="{BB962C8B-B14F-4D97-AF65-F5344CB8AC3E}">
        <p14:creationId xmlns:p14="http://schemas.microsoft.com/office/powerpoint/2010/main" val="1419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7F25F57-2BA3-4A89-9144-4768CC75B021}" type="datetimeFigureOut">
              <a:rPr lang="zh-CN" altLang="en-US"/>
              <a:pPr>
                <a:defRPr/>
              </a:pPr>
              <a:t>2018/1/17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3B0677A-E9A7-487E-835A-3C7EF4851A25}" type="slidenum">
              <a:rPr lang="zh-CN" altLang="en-US"/>
              <a:pPr>
                <a:defRPr/>
              </a:pPr>
              <a:t>‹#›</a:t>
            </a:fld>
            <a:endParaRPr lang="zh-CN" altLang="en-US"/>
          </a:p>
        </p:txBody>
      </p:sp>
    </p:spTree>
    <p:extLst>
      <p:ext uri="{BB962C8B-B14F-4D97-AF65-F5344CB8AC3E}">
        <p14:creationId xmlns:p14="http://schemas.microsoft.com/office/powerpoint/2010/main" val="117511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7584A6FE-F3AD-454E-96DA-A6F9E07FB26E}" type="datetimeFigureOut">
              <a:rPr lang="zh-CN" altLang="en-US"/>
              <a:pPr>
                <a:defRPr/>
              </a:pPr>
              <a:t>2018/1/17</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36BDD703-CFAB-446E-B0BE-A75DE2F577E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PRD2017-G07-&#39033;&#30446;&#35745;&#21010;&#29976;&#29305;&#22270;1.0.mp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_4.2.3.4&#23398;&#29983;&#30331;&#24405;&#27979;&#35797;&#29992;&#20363;"/><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hyperlink" Target="#_3.1.1.4&#29992;&#25143;&#30331;&#38470;&#25805;&#20316;"/><Relationship Id="rId5" Type="http://schemas.openxmlformats.org/officeDocument/2006/relationships/hyperlink" Target="#_7.4.2.2&#23398;&#29983;&#30331;&#24405;&#39034;&#24207;&#22270;"/><Relationship Id="rId4" Type="http://schemas.openxmlformats.org/officeDocument/2006/relationships/hyperlink" Target="#_7.4.2.2&#23398;&#29983;&#30331;&#24405;&#27963;&#21160;&#22270;"/></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0.png"/><Relationship Id="rId7"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0.png"/><Relationship Id="rId7"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hyperlink" Target="PRD2017-G07-&#30028;&#38754;&#21407;&#22411;1.0.1.rp"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5"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076"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8"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0"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1"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5" name="矩形 21"/>
          <p:cNvSpPr>
            <a:spLocks noChangeArrowheads="1"/>
          </p:cNvSpPr>
          <p:nvPr/>
        </p:nvSpPr>
        <p:spPr bwMode="auto">
          <a:xfrm>
            <a:off x="4926448" y="3860800"/>
            <a:ext cx="2339103" cy="523220"/>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zh-CN" altLang="en-US" sz="2800" dirty="0" smtClean="0">
                <a:solidFill>
                  <a:schemeClr val="bg1"/>
                </a:solidFill>
                <a:effectLst>
                  <a:outerShdw blurRad="38100" dist="38100" dir="2700000" algn="tl">
                    <a:srgbClr val="C0C0C0"/>
                  </a:outerShdw>
                </a:effectLst>
              </a:rPr>
              <a:t>项目收尾评审</a:t>
            </a:r>
            <a:endParaRPr lang="zh-CN" altLang="en-US" sz="2800" dirty="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3840163" y="4648200"/>
            <a:ext cx="4511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200" dirty="0" smtClean="0">
                <a:solidFill>
                  <a:schemeClr val="bg1"/>
                </a:solidFill>
                <a:latin typeface="Arial" panose="020B0604020202020204" pitchFamily="34" charset="0"/>
                <a:cs typeface="Arial" panose="020B0604020202020204" pitchFamily="34" charset="0"/>
              </a:rPr>
              <a:t>2018-1-14</a:t>
            </a:r>
            <a:endParaRPr lang="zh-CN" altLang="en-US" sz="1200" dirty="0">
              <a:solidFill>
                <a:schemeClr val="bg1"/>
              </a:solidFill>
            </a:endParaRPr>
          </a:p>
        </p:txBody>
      </p:sp>
      <p:pic>
        <p:nvPicPr>
          <p:cNvPr id="3088"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9" name="矩形 20"/>
          <p:cNvSpPr>
            <a:spLocks noChangeArrowheads="1"/>
          </p:cNvSpPr>
          <p:nvPr/>
        </p:nvSpPr>
        <p:spPr bwMode="auto">
          <a:xfrm>
            <a:off x="4048125" y="1871663"/>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070"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32688" y="1044575"/>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nodeType="afterGroup">
                            <p:stCondLst>
                              <p:cond delay="325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par>
                          <p:cTn id="77" fill="hold" nodeType="afterGroup">
                            <p:stCondLst>
                              <p:cond delay="3750"/>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500"/>
                                        <p:tgtEl>
                                          <p:spTgt spid="3087"/>
                                        </p:tgtEl>
                                        <p:attrNameLst>
                                          <p:attrName>ppt_y</p:attrName>
                                        </p:attrNameLst>
                                      </p:cBhvr>
                                      <p:tavLst>
                                        <p:tav tm="0">
                                          <p:val>
                                            <p:strVal val="#ppt_y+#ppt_h*1.125000"/>
                                          </p:val>
                                        </p:tav>
                                        <p:tav tm="100000">
                                          <p:val>
                                            <p:strVal val="#ppt_y"/>
                                          </p:val>
                                        </p:tav>
                                      </p:tavLst>
                                    </p:anim>
                                    <p:animEffect transition="in" filter="wipe(up)">
                                      <p:cBhvr>
                                        <p:cTn id="81" dur="500"/>
                                        <p:tgtEl>
                                          <p:spTgt spid="3087"/>
                                        </p:tgtEl>
                                      </p:cBhvr>
                                    </p:animEffect>
                                  </p:childTnLst>
                                </p:cTn>
                              </p:par>
                            </p:childTnLst>
                          </p:cTn>
                        </p:par>
                        <p:par>
                          <p:cTn id="82" fill="hold">
                            <p:stCondLst>
                              <p:cond delay="4250"/>
                            </p:stCondLst>
                            <p:childTnLst>
                              <p:par>
                                <p:cTn id="83" presetID="14" presetClass="entr" presetSubtype="10" fill="hold" nodeType="afterEffect">
                                  <p:stCondLst>
                                    <p:cond delay="0"/>
                                  </p:stCondLst>
                                  <p:childTnLst>
                                    <p:set>
                                      <p:cBhvr>
                                        <p:cTn id="84" dur="1" fill="hold">
                                          <p:stCondLst>
                                            <p:cond delay="0"/>
                                          </p:stCondLst>
                                        </p:cTn>
                                        <p:tgtEl>
                                          <p:spTgt spid="2070"/>
                                        </p:tgtEl>
                                        <p:attrNameLst>
                                          <p:attrName>style.visibility</p:attrName>
                                        </p:attrNameLst>
                                      </p:cBhvr>
                                      <p:to>
                                        <p:strVal val="visible"/>
                                      </p:to>
                                    </p:set>
                                    <p:animEffect transition="in" filter="randombar(horizontal)">
                                      <p:cBhvr>
                                        <p:cTn id="85" dur="500"/>
                                        <p:tgtEl>
                                          <p:spTgt spid="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2374035" y="1970843"/>
            <a:ext cx="7167239" cy="3071674"/>
          </a:xfrm>
          <a:prstGeom prst="rect">
            <a:avLst/>
          </a:prstGeom>
        </p:spPr>
      </p:pic>
    </p:spTree>
    <p:extLst>
      <p:ext uri="{BB962C8B-B14F-4D97-AF65-F5344CB8AC3E}">
        <p14:creationId xmlns:p14="http://schemas.microsoft.com/office/powerpoint/2010/main" val="3763132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3582092" y="873125"/>
            <a:ext cx="5400675" cy="5984875"/>
          </a:xfrm>
          <a:prstGeom prst="rect">
            <a:avLst/>
          </a:prstGeom>
        </p:spPr>
      </p:pic>
      <p:pic>
        <p:nvPicPr>
          <p:cNvPr id="4" name="图片 3"/>
          <p:cNvPicPr>
            <a:picLocks noChangeAspect="1"/>
          </p:cNvPicPr>
          <p:nvPr/>
        </p:nvPicPr>
        <p:blipFill>
          <a:blip r:embed="rId5"/>
          <a:stretch>
            <a:fillRect/>
          </a:stretch>
        </p:blipFill>
        <p:spPr>
          <a:xfrm>
            <a:off x="3582088" y="1001851"/>
            <a:ext cx="5400675" cy="5856150"/>
          </a:xfrm>
          <a:prstGeom prst="rect">
            <a:avLst/>
          </a:prstGeom>
        </p:spPr>
      </p:pic>
      <p:pic>
        <p:nvPicPr>
          <p:cNvPr id="5" name="图片 4"/>
          <p:cNvPicPr>
            <a:picLocks noChangeAspect="1"/>
          </p:cNvPicPr>
          <p:nvPr/>
        </p:nvPicPr>
        <p:blipFill>
          <a:blip r:embed="rId6"/>
          <a:stretch>
            <a:fillRect/>
          </a:stretch>
        </p:blipFill>
        <p:spPr>
          <a:xfrm>
            <a:off x="3582090" y="1127463"/>
            <a:ext cx="5400675" cy="5730537"/>
          </a:xfrm>
          <a:prstGeom prst="rect">
            <a:avLst/>
          </a:prstGeom>
        </p:spPr>
      </p:pic>
    </p:spTree>
    <p:extLst>
      <p:ext uri="{BB962C8B-B14F-4D97-AF65-F5344CB8AC3E}">
        <p14:creationId xmlns:p14="http://schemas.microsoft.com/office/powerpoint/2010/main" val="33068496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fill="hold"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25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 fill="hold"/>
                                        <p:tgtEl>
                                          <p:spTgt spid="5"/>
                                        </p:tgtEl>
                                        <p:attrNameLst>
                                          <p:attrName>ppt_x</p:attrName>
                                        </p:attrNameLst>
                                      </p:cBhvr>
                                      <p:tavLst>
                                        <p:tav tm="0">
                                          <p:val>
                                            <p:strVal val="#ppt_x"/>
                                          </p:val>
                                        </p:tav>
                                        <p:tav tm="100000">
                                          <p:val>
                                            <p:strVal val="#ppt_x"/>
                                          </p:val>
                                        </p:tav>
                                      </p:tavLst>
                                    </p:anim>
                                    <p:anim calcmode="lin" valueType="num">
                                      <p:cBhvr additive="base">
                                        <p:cTn id="18" dur="1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407988" y="1660678"/>
            <a:ext cx="2676525" cy="3994398"/>
          </a:xfrm>
          <a:prstGeom prst="rect">
            <a:avLst/>
          </a:prstGeom>
        </p:spPr>
      </p:pic>
      <p:pic>
        <p:nvPicPr>
          <p:cNvPr id="3" name="图片 2"/>
          <p:cNvPicPr>
            <a:picLocks noChangeAspect="1"/>
          </p:cNvPicPr>
          <p:nvPr/>
        </p:nvPicPr>
        <p:blipFill>
          <a:blip r:embed="rId5"/>
          <a:stretch>
            <a:fillRect/>
          </a:stretch>
        </p:blipFill>
        <p:spPr>
          <a:xfrm>
            <a:off x="8452898" y="1660678"/>
            <a:ext cx="3331115" cy="4056542"/>
          </a:xfrm>
          <a:prstGeom prst="rect">
            <a:avLst/>
          </a:prstGeom>
        </p:spPr>
      </p:pic>
      <p:pic>
        <p:nvPicPr>
          <p:cNvPr id="4" name="图片 3"/>
          <p:cNvPicPr>
            <a:picLocks noChangeAspect="1"/>
          </p:cNvPicPr>
          <p:nvPr/>
        </p:nvPicPr>
        <p:blipFill>
          <a:blip r:embed="rId6"/>
          <a:stretch>
            <a:fillRect/>
          </a:stretch>
        </p:blipFill>
        <p:spPr>
          <a:xfrm>
            <a:off x="3181281" y="1660678"/>
            <a:ext cx="5174849" cy="2805790"/>
          </a:xfrm>
          <a:prstGeom prst="rect">
            <a:avLst/>
          </a:prstGeom>
        </p:spPr>
      </p:pic>
    </p:spTree>
    <p:extLst>
      <p:ext uri="{BB962C8B-B14F-4D97-AF65-F5344CB8AC3E}">
        <p14:creationId xmlns:p14="http://schemas.microsoft.com/office/powerpoint/2010/main" val="30870113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886320044"/>
              </p:ext>
            </p:extLst>
          </p:nvPr>
        </p:nvGraphicFramePr>
        <p:xfrm>
          <a:off x="819150" y="1990560"/>
          <a:ext cx="6109362" cy="4241564"/>
        </p:xfrm>
        <a:graphic>
          <a:graphicData uri="http://schemas.openxmlformats.org/drawingml/2006/table">
            <a:tbl>
              <a:tblPr firstRow="1" firstCol="1" bandRow="1" bandCol="1">
                <a:tableStyleId>{5C22544A-7EE6-4342-B048-85BDC9FD1C3A}</a:tableStyleId>
              </a:tblPr>
              <a:tblGrid>
                <a:gridCol w="914756">
                  <a:extLst>
                    <a:ext uri="{9D8B030D-6E8A-4147-A177-3AD203B41FA5}">
                      <a16:colId xmlns:a16="http://schemas.microsoft.com/office/drawing/2014/main" val="2004003263"/>
                    </a:ext>
                  </a:extLst>
                </a:gridCol>
                <a:gridCol w="5194606">
                  <a:extLst>
                    <a:ext uri="{9D8B030D-6E8A-4147-A177-3AD203B41FA5}">
                      <a16:colId xmlns:a16="http://schemas.microsoft.com/office/drawing/2014/main" val="342943450"/>
                    </a:ext>
                  </a:extLst>
                </a:gridCol>
              </a:tblGrid>
              <a:tr h="330632">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0" dirty="0" smtClean="0">
                          <a:effectLst/>
                        </a:rPr>
                        <a:t>实现的</a:t>
                      </a:r>
                      <a:r>
                        <a:rPr lang="zh-CN" sz="2000" kern="0" dirty="0" smtClean="0">
                          <a:effectLst/>
                        </a:rPr>
                        <a:t>范围</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85258217"/>
                  </a:ext>
                </a:extLst>
              </a:tr>
              <a:tr h="651822">
                <a:tc>
                  <a:txBody>
                    <a:bodyPr/>
                    <a:lstStyle/>
                    <a:p>
                      <a:pPr algn="just">
                        <a:spcAft>
                          <a:spcPts val="0"/>
                        </a:spcAft>
                      </a:pPr>
                      <a:r>
                        <a:rPr lang="zh-CN" sz="2000" kern="0" dirty="0">
                          <a:effectLst/>
                        </a:rPr>
                        <a:t>信息发布</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课程介绍、教师介绍、资料上传与删除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8194172"/>
                  </a:ext>
                </a:extLst>
              </a:tr>
              <a:tr h="651822">
                <a:tc>
                  <a:txBody>
                    <a:bodyPr/>
                    <a:lstStyle/>
                    <a:p>
                      <a:pPr algn="just">
                        <a:spcAft>
                          <a:spcPts val="0"/>
                        </a:spcAft>
                      </a:pPr>
                      <a:r>
                        <a:rPr lang="zh-CN" sz="2000" kern="0">
                          <a:effectLst/>
                        </a:rPr>
                        <a:t>课程选取</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课程的选取与加入及退出</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59351336"/>
                  </a:ext>
                </a:extLst>
              </a:tr>
              <a:tr h="651822">
                <a:tc>
                  <a:txBody>
                    <a:bodyPr/>
                    <a:lstStyle/>
                    <a:p>
                      <a:pPr algn="just">
                        <a:spcAft>
                          <a:spcPts val="0"/>
                        </a:spcAft>
                      </a:pPr>
                      <a:r>
                        <a:rPr lang="zh-CN" sz="2000" kern="0">
                          <a:effectLst/>
                        </a:rPr>
                        <a:t>资料下载</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资料的下载</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72467410"/>
                  </a:ext>
                </a:extLst>
              </a:tr>
              <a:tr h="651822">
                <a:tc>
                  <a:txBody>
                    <a:bodyPr/>
                    <a:lstStyle/>
                    <a:p>
                      <a:pPr algn="just">
                        <a:spcAft>
                          <a:spcPts val="0"/>
                        </a:spcAft>
                      </a:pPr>
                      <a:r>
                        <a:rPr lang="zh-CN" sz="2000" kern="0">
                          <a:effectLst/>
                        </a:rPr>
                        <a:t>交流互动</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留言板功能，分享交流论坛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75291281"/>
                  </a:ext>
                </a:extLst>
              </a:tr>
              <a:tr h="651822">
                <a:tc>
                  <a:txBody>
                    <a:bodyPr/>
                    <a:lstStyle/>
                    <a:p>
                      <a:pPr algn="just">
                        <a:spcAft>
                          <a:spcPts val="0"/>
                        </a:spcAft>
                      </a:pPr>
                      <a:r>
                        <a:rPr lang="zh-CN" sz="2000" kern="0">
                          <a:effectLst/>
                        </a:rPr>
                        <a:t>答疑功能</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教师对学生同步的答疑交流</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17260514"/>
                  </a:ext>
                </a:extLst>
              </a:tr>
              <a:tr h="651822">
                <a:tc>
                  <a:txBody>
                    <a:bodyPr/>
                    <a:lstStyle/>
                    <a:p>
                      <a:pPr algn="just">
                        <a:spcAft>
                          <a:spcPts val="0"/>
                        </a:spcAft>
                      </a:pPr>
                      <a:r>
                        <a:rPr lang="zh-CN" sz="2000" kern="0">
                          <a:effectLst/>
                        </a:rPr>
                        <a:t>网站管理</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管理员对上传资料、留言板及用户申请区域开辟空间进行审查管理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97199773"/>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156116427"/>
              </p:ext>
            </p:extLst>
          </p:nvPr>
        </p:nvGraphicFramePr>
        <p:xfrm>
          <a:off x="7253971" y="3268124"/>
          <a:ext cx="4418057" cy="1686436"/>
        </p:xfrm>
        <a:graphic>
          <a:graphicData uri="http://schemas.openxmlformats.org/drawingml/2006/table">
            <a:tbl>
              <a:tblPr firstRow="1" firstCol="1" bandRow="1" bandCol="1">
                <a:tableStyleId>{5C22544A-7EE6-4342-B048-85BDC9FD1C3A}</a:tableStyleId>
              </a:tblPr>
              <a:tblGrid>
                <a:gridCol w="837011">
                  <a:extLst>
                    <a:ext uri="{9D8B030D-6E8A-4147-A177-3AD203B41FA5}">
                      <a16:colId xmlns:a16="http://schemas.microsoft.com/office/drawing/2014/main" val="3643270382"/>
                    </a:ext>
                  </a:extLst>
                </a:gridCol>
                <a:gridCol w="3581046">
                  <a:extLst>
                    <a:ext uri="{9D8B030D-6E8A-4147-A177-3AD203B41FA5}">
                      <a16:colId xmlns:a16="http://schemas.microsoft.com/office/drawing/2014/main" val="2427887182"/>
                    </a:ext>
                  </a:extLst>
                </a:gridCol>
              </a:tblGrid>
              <a:tr h="660467">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0" dirty="0" smtClean="0">
                          <a:effectLst/>
                        </a:rPr>
                        <a:t>不考虑的</a:t>
                      </a:r>
                      <a:r>
                        <a:rPr lang="zh-CN" sz="2000" kern="0" dirty="0" smtClean="0">
                          <a:effectLst/>
                        </a:rPr>
                        <a:t>范围</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7234544"/>
                  </a:ext>
                </a:extLst>
              </a:tr>
              <a:tr h="1025969">
                <a:tc>
                  <a:txBody>
                    <a:bodyPr/>
                    <a:lstStyle/>
                    <a:p>
                      <a:pPr algn="just">
                        <a:spcAft>
                          <a:spcPts val="0"/>
                        </a:spcAft>
                      </a:pPr>
                      <a:r>
                        <a:rPr lang="en-US" sz="2000" kern="0" dirty="0">
                          <a:effectLst/>
                        </a:rPr>
                        <a:t>APP</a:t>
                      </a:r>
                      <a:r>
                        <a:rPr lang="zh-CN" sz="2000" kern="0" dirty="0">
                          <a:effectLst/>
                        </a:rPr>
                        <a:t>端</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在安卓和</a:t>
                      </a:r>
                      <a:r>
                        <a:rPr lang="en-US" sz="2000" kern="0" dirty="0">
                          <a:effectLst/>
                        </a:rPr>
                        <a:t>ISO</a:t>
                      </a:r>
                      <a:r>
                        <a:rPr lang="zh-CN" sz="2000" kern="0" dirty="0">
                          <a:effectLst/>
                        </a:rPr>
                        <a:t>端发布网站</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6022180"/>
                  </a:ext>
                </a:extLst>
              </a:tr>
            </a:tbl>
          </a:graphicData>
        </a:graphic>
      </p:graphicFrame>
      <p:sp>
        <p:nvSpPr>
          <p:cNvPr id="2" name="文本框 1"/>
          <p:cNvSpPr txBox="1"/>
          <p:nvPr/>
        </p:nvSpPr>
        <p:spPr>
          <a:xfrm>
            <a:off x="819150" y="1068588"/>
            <a:ext cx="1504611" cy="584775"/>
          </a:xfrm>
          <a:prstGeom prst="rect">
            <a:avLst/>
          </a:prstGeom>
          <a:noFill/>
        </p:spPr>
        <p:txBody>
          <a:bodyPr wrap="square" rtlCol="0">
            <a:spAutoFit/>
          </a:bodyPr>
          <a:lstStyle/>
          <a:p>
            <a:r>
              <a:rPr lang="zh-CN" altLang="en-US" sz="3200" dirty="0" smtClean="0">
                <a:solidFill>
                  <a:schemeClr val="bg1"/>
                </a:solidFill>
              </a:rPr>
              <a:t>改动前</a:t>
            </a:r>
            <a:endParaRPr lang="zh-CN" altLang="en-US" sz="3200" dirty="0">
              <a:solidFill>
                <a:schemeClr val="bg1"/>
              </a:solidFill>
            </a:endParaRPr>
          </a:p>
        </p:txBody>
      </p:sp>
    </p:spTree>
    <p:extLst>
      <p:ext uri="{BB962C8B-B14F-4D97-AF65-F5344CB8AC3E}">
        <p14:creationId xmlns:p14="http://schemas.microsoft.com/office/powerpoint/2010/main" val="40688918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11" name="表格 10"/>
          <p:cNvGraphicFramePr>
            <a:graphicFrameLocks noGrp="1"/>
          </p:cNvGraphicFramePr>
          <p:nvPr>
            <p:extLst>
              <p:ext uri="{D42A27DB-BD31-4B8C-83A1-F6EECF244321}">
                <p14:modId xmlns:p14="http://schemas.microsoft.com/office/powerpoint/2010/main" val="2142631521"/>
              </p:ext>
            </p:extLst>
          </p:nvPr>
        </p:nvGraphicFramePr>
        <p:xfrm>
          <a:off x="2349299" y="1784925"/>
          <a:ext cx="7483876" cy="4572000"/>
        </p:xfrm>
        <a:graphic>
          <a:graphicData uri="http://schemas.openxmlformats.org/drawingml/2006/table">
            <a:tbl>
              <a:tblPr firstRow="1" firstCol="1" bandRow="1" bandCol="1">
                <a:tableStyleId>{5C22544A-7EE6-4342-B048-85BDC9FD1C3A}</a:tableStyleId>
              </a:tblPr>
              <a:tblGrid>
                <a:gridCol w="1120561">
                  <a:extLst>
                    <a:ext uri="{9D8B030D-6E8A-4147-A177-3AD203B41FA5}">
                      <a16:colId xmlns:a16="http://schemas.microsoft.com/office/drawing/2014/main" val="4245206606"/>
                    </a:ext>
                  </a:extLst>
                </a:gridCol>
                <a:gridCol w="6363315">
                  <a:extLst>
                    <a:ext uri="{9D8B030D-6E8A-4147-A177-3AD203B41FA5}">
                      <a16:colId xmlns:a16="http://schemas.microsoft.com/office/drawing/2014/main" val="301796224"/>
                    </a:ext>
                  </a:extLst>
                </a:gridCol>
              </a:tblGrid>
              <a:tr h="299000">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dirty="0">
                          <a:effectLst/>
                        </a:rPr>
                        <a:t>范围</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69909817"/>
                  </a:ext>
                </a:extLst>
              </a:tr>
              <a:tr h="850916">
                <a:tc>
                  <a:txBody>
                    <a:bodyPr/>
                    <a:lstStyle/>
                    <a:p>
                      <a:pPr algn="just">
                        <a:spcAft>
                          <a:spcPts val="0"/>
                        </a:spcAft>
                      </a:pPr>
                      <a:r>
                        <a:rPr lang="zh-CN" sz="2000" kern="0" dirty="0">
                          <a:effectLst/>
                        </a:rPr>
                        <a:t>网站框架</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登录、注销、找回密码、注册，主页面、所有教师页面、所有课程页面、个人中心页面、搜索页面、论坛页面的跳转</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08997681"/>
                  </a:ext>
                </a:extLst>
              </a:tr>
              <a:tr h="567277">
                <a:tc>
                  <a:txBody>
                    <a:bodyPr/>
                    <a:lstStyle/>
                    <a:p>
                      <a:pPr algn="just">
                        <a:spcAft>
                          <a:spcPts val="0"/>
                        </a:spcAft>
                      </a:pPr>
                      <a:r>
                        <a:rPr lang="zh-CN" sz="2000" kern="0">
                          <a:effectLst/>
                        </a:rPr>
                        <a:t>网站主页</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网站通知、最新消息、热门下载、教师风采、推荐课程的查看</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57490853"/>
                  </a:ext>
                </a:extLst>
              </a:tr>
              <a:tr h="567277">
                <a:tc>
                  <a:txBody>
                    <a:bodyPr/>
                    <a:lstStyle/>
                    <a:p>
                      <a:pPr algn="just">
                        <a:spcAft>
                          <a:spcPts val="0"/>
                        </a:spcAft>
                      </a:pPr>
                      <a:r>
                        <a:rPr lang="zh-CN" sz="2000" kern="0">
                          <a:effectLst/>
                        </a:rPr>
                        <a:t>个人中心</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关注信息与历史动作的查看</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27625473"/>
                  </a:ext>
                </a:extLst>
              </a:tr>
              <a:tr h="597998">
                <a:tc>
                  <a:txBody>
                    <a:bodyPr/>
                    <a:lstStyle/>
                    <a:p>
                      <a:pPr algn="just">
                        <a:spcAft>
                          <a:spcPts val="0"/>
                        </a:spcAft>
                      </a:pPr>
                      <a:r>
                        <a:rPr lang="zh-CN" sz="2000" kern="0">
                          <a:effectLst/>
                        </a:rPr>
                        <a:t>课程板块</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含有课程介绍、教师介绍、课程资料、课程答疑、课程论坛、课程链接、课内搜索功能</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5320981"/>
                  </a:ext>
                </a:extLst>
              </a:tr>
              <a:tr h="567277">
                <a:tc>
                  <a:txBody>
                    <a:bodyPr/>
                    <a:lstStyle/>
                    <a:p>
                      <a:pPr algn="just">
                        <a:spcAft>
                          <a:spcPts val="0"/>
                        </a:spcAft>
                      </a:pPr>
                      <a:r>
                        <a:rPr lang="zh-CN" sz="2000" kern="0">
                          <a:effectLst/>
                        </a:rPr>
                        <a:t>论坛板块</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用户间分享交流的平台</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38024653"/>
                  </a:ext>
                </a:extLst>
              </a:tr>
              <a:tr h="567277">
                <a:tc>
                  <a:txBody>
                    <a:bodyPr/>
                    <a:lstStyle/>
                    <a:p>
                      <a:pPr algn="just">
                        <a:spcAft>
                          <a:spcPts val="0"/>
                        </a:spcAft>
                      </a:pPr>
                      <a:r>
                        <a:rPr lang="zh-CN" sz="2000" kern="0">
                          <a:effectLst/>
                        </a:rPr>
                        <a:t>网站管理</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管理员对网站的多项管理</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5443559"/>
                  </a:ext>
                </a:extLst>
              </a:tr>
              <a:tr h="299000">
                <a:tc>
                  <a:txBody>
                    <a:bodyPr/>
                    <a:lstStyle/>
                    <a:p>
                      <a:pPr algn="just">
                        <a:spcAft>
                          <a:spcPts val="0"/>
                        </a:spcAft>
                      </a:pPr>
                      <a:r>
                        <a:rPr lang="zh-CN" sz="2000" kern="0">
                          <a:effectLst/>
                        </a:rPr>
                        <a:t>自适应</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网站将自适应手机端的访问</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42443985"/>
                  </a:ext>
                </a:extLst>
              </a:tr>
            </a:tbl>
          </a:graphicData>
        </a:graphic>
      </p:graphicFrame>
      <p:sp>
        <p:nvSpPr>
          <p:cNvPr id="12" name="文本框 11"/>
          <p:cNvSpPr txBox="1"/>
          <p:nvPr/>
        </p:nvSpPr>
        <p:spPr>
          <a:xfrm>
            <a:off x="5338932" y="1036638"/>
            <a:ext cx="1504611" cy="584775"/>
          </a:xfrm>
          <a:prstGeom prst="rect">
            <a:avLst/>
          </a:prstGeom>
          <a:noFill/>
        </p:spPr>
        <p:txBody>
          <a:bodyPr wrap="square" rtlCol="0">
            <a:spAutoFit/>
          </a:bodyPr>
          <a:lstStyle/>
          <a:p>
            <a:r>
              <a:rPr lang="zh-CN" altLang="en-US" sz="3200" dirty="0" smtClean="0">
                <a:solidFill>
                  <a:schemeClr val="bg1"/>
                </a:solidFill>
              </a:rPr>
              <a:t>改动后</a:t>
            </a:r>
            <a:endParaRPr lang="zh-CN" altLang="en-US" sz="3200" dirty="0">
              <a:solidFill>
                <a:schemeClr val="bg1"/>
              </a:solidFill>
            </a:endParaRPr>
          </a:p>
        </p:txBody>
      </p:sp>
    </p:spTree>
    <p:extLst>
      <p:ext uri="{BB962C8B-B14F-4D97-AF65-F5344CB8AC3E}">
        <p14:creationId xmlns:p14="http://schemas.microsoft.com/office/powerpoint/2010/main" val="34259782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 name="Rectangle 2"/>
          <p:cNvSpPr>
            <a:spLocks noChangeArrowheads="1"/>
          </p:cNvSpPr>
          <p:nvPr/>
        </p:nvSpPr>
        <p:spPr bwMode="auto">
          <a:xfrm>
            <a:off x="2287537" y="12183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57043138"/>
              </p:ext>
            </p:extLst>
          </p:nvPr>
        </p:nvGraphicFramePr>
        <p:xfrm>
          <a:off x="1521112" y="873125"/>
          <a:ext cx="9140251" cy="5984875"/>
        </p:xfrm>
        <a:graphic>
          <a:graphicData uri="http://schemas.openxmlformats.org/presentationml/2006/ole">
            <mc:AlternateContent xmlns:mc="http://schemas.openxmlformats.org/markup-compatibility/2006">
              <mc:Choice xmlns:v="urn:schemas-microsoft-com:vml" Requires="v">
                <p:oleObj spid="_x0000_s1047" name="Visio" r:id="rId5" imgW="9029734" imgH="6381720" progId="Visio.Drawing.15">
                  <p:embed/>
                </p:oleObj>
              </mc:Choice>
              <mc:Fallback>
                <p:oleObj name="Visio" r:id="rId5" imgW="9029734" imgH="638172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112" y="873125"/>
                        <a:ext cx="9140251" cy="5984875"/>
                      </a:xfrm>
                      <a:prstGeom prst="rect">
                        <a:avLst/>
                      </a:prstGeom>
                      <a:noFill/>
                    </p:spPr>
                  </p:pic>
                </p:oleObj>
              </mc:Fallback>
            </mc:AlternateContent>
          </a:graphicData>
        </a:graphic>
      </p:graphicFrame>
    </p:spTree>
    <p:extLst>
      <p:ext uri="{BB962C8B-B14F-4D97-AF65-F5344CB8AC3E}">
        <p14:creationId xmlns:p14="http://schemas.microsoft.com/office/powerpoint/2010/main" val="32852991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310961222"/>
              </p:ext>
            </p:extLst>
          </p:nvPr>
        </p:nvGraphicFramePr>
        <p:xfrm>
          <a:off x="819150" y="1218328"/>
          <a:ext cx="4666849" cy="5018568"/>
        </p:xfrm>
        <a:graphic>
          <a:graphicData uri="http://schemas.openxmlformats.org/drawingml/2006/table">
            <a:tbl>
              <a:tblPr firstRow="1" firstCol="1" bandRow="1">
                <a:tableStyleId>{5C22544A-7EE6-4342-B048-85BDC9FD1C3A}</a:tableStyleId>
              </a:tblPr>
              <a:tblGrid>
                <a:gridCol w="911089">
                  <a:extLst>
                    <a:ext uri="{9D8B030D-6E8A-4147-A177-3AD203B41FA5}">
                      <a16:colId xmlns:a16="http://schemas.microsoft.com/office/drawing/2014/main" val="1145342115"/>
                    </a:ext>
                  </a:extLst>
                </a:gridCol>
                <a:gridCol w="853281">
                  <a:extLst>
                    <a:ext uri="{9D8B030D-6E8A-4147-A177-3AD203B41FA5}">
                      <a16:colId xmlns:a16="http://schemas.microsoft.com/office/drawing/2014/main" val="3965356281"/>
                    </a:ext>
                  </a:extLst>
                </a:gridCol>
                <a:gridCol w="2902479">
                  <a:extLst>
                    <a:ext uri="{9D8B030D-6E8A-4147-A177-3AD203B41FA5}">
                      <a16:colId xmlns:a16="http://schemas.microsoft.com/office/drawing/2014/main" val="3211816199"/>
                    </a:ext>
                  </a:extLst>
                </a:gridCol>
              </a:tblGrid>
              <a:tr h="223284">
                <a:tc>
                  <a:txBody>
                    <a:bodyPr/>
                    <a:lstStyle/>
                    <a:p>
                      <a:pPr indent="127000" algn="ctr">
                        <a:spcAft>
                          <a:spcPts val="0"/>
                        </a:spcAft>
                      </a:pPr>
                      <a:r>
                        <a:rPr lang="en-US" sz="1200" dirty="0" err="1">
                          <a:effectLst/>
                        </a:rPr>
                        <a:t>角色</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200">
                          <a:effectLst/>
                        </a:rPr>
                        <a:t>人员</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6070" algn="just">
                        <a:spcAft>
                          <a:spcPts val="0"/>
                        </a:spcAft>
                      </a:pPr>
                      <a:r>
                        <a:rPr lang="en-US" sz="1200">
                          <a:effectLst/>
                        </a:rPr>
                        <a:t>职责</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3033617930"/>
                  </a:ext>
                </a:extLst>
              </a:tr>
              <a:tr h="991733">
                <a:tc>
                  <a:txBody>
                    <a:bodyPr/>
                    <a:lstStyle/>
                    <a:p>
                      <a:pPr indent="127000" algn="ctr">
                        <a:spcAft>
                          <a:spcPts val="0"/>
                        </a:spcAft>
                      </a:pPr>
                      <a:r>
                        <a:rPr lang="en-US" sz="1200" dirty="0" err="1">
                          <a:effectLst/>
                        </a:rPr>
                        <a:t>项目经理</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200" dirty="0" err="1">
                          <a:effectLst/>
                        </a:rPr>
                        <a:t>葛倍良</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200" dirty="0">
                          <a:effectLst/>
                        </a:rPr>
                        <a:t>负责项目的整体规划和管理</a:t>
                      </a:r>
                    </a:p>
                    <a:p>
                      <a:pPr indent="304800" algn="just">
                        <a:spcAft>
                          <a:spcPts val="0"/>
                        </a:spcAft>
                      </a:pPr>
                      <a:r>
                        <a:rPr lang="zh-CN" sz="1200" dirty="0">
                          <a:effectLst/>
                        </a:rPr>
                        <a:t>负责项目计划的制定和维护</a:t>
                      </a:r>
                    </a:p>
                    <a:p>
                      <a:pPr indent="304800" algn="just">
                        <a:spcAft>
                          <a:spcPts val="0"/>
                        </a:spcAft>
                      </a:pPr>
                      <a:r>
                        <a:rPr lang="zh-CN" sz="1200" dirty="0">
                          <a:effectLst/>
                        </a:rPr>
                        <a:t>负责资源的分配和协调活动</a:t>
                      </a:r>
                    </a:p>
                    <a:p>
                      <a:pPr indent="304800" algn="just">
                        <a:spcAft>
                          <a:spcPts val="0"/>
                        </a:spcAft>
                      </a:pPr>
                      <a:r>
                        <a:rPr lang="zh-CN" sz="1200" dirty="0">
                          <a:effectLst/>
                        </a:rPr>
                        <a:t>负责项目的跟踪和管理</a:t>
                      </a:r>
                    </a:p>
                    <a:p>
                      <a:pPr indent="304800" algn="just">
                        <a:spcAft>
                          <a:spcPts val="0"/>
                        </a:spcAft>
                      </a:pPr>
                      <a:r>
                        <a:rPr lang="zh-CN" sz="1200" dirty="0">
                          <a:effectLst/>
                        </a:rPr>
                        <a:t>参与项目技术评审和阶段评审</a:t>
                      </a:r>
                    </a:p>
                    <a:p>
                      <a:pPr indent="304800" algn="just">
                        <a:spcAft>
                          <a:spcPts val="0"/>
                        </a:spcAft>
                      </a:pPr>
                      <a:r>
                        <a:rPr lang="zh-CN" sz="1200" dirty="0">
                          <a:effectLst/>
                        </a:rPr>
                        <a:t>对项目工作产品的最终质量负责</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1746770761"/>
                  </a:ext>
                </a:extLst>
              </a:tr>
              <a:tr h="330578">
                <a:tc>
                  <a:txBody>
                    <a:bodyPr/>
                    <a:lstStyle/>
                    <a:p>
                      <a:pPr indent="127000" algn="ctr">
                        <a:spcAft>
                          <a:spcPts val="0"/>
                        </a:spcAft>
                      </a:pPr>
                      <a:r>
                        <a:rPr lang="en-US" sz="1200">
                          <a:effectLst/>
                        </a:rPr>
                        <a:t>业务分析</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200" dirty="0" err="1">
                          <a:effectLst/>
                        </a:rPr>
                        <a:t>黄鹏羽</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200" dirty="0">
                          <a:effectLst/>
                        </a:rPr>
                        <a:t>负责项目的需求调研</a:t>
                      </a:r>
                    </a:p>
                    <a:p>
                      <a:pPr indent="304800" algn="just">
                        <a:spcAft>
                          <a:spcPts val="0"/>
                        </a:spcAft>
                      </a:pPr>
                      <a:r>
                        <a:rPr lang="zh-CN" sz="1200" dirty="0">
                          <a:effectLst/>
                        </a:rPr>
                        <a:t>负责编写需求优先级文档</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1886780163"/>
                  </a:ext>
                </a:extLst>
              </a:tr>
              <a:tr h="223284">
                <a:tc>
                  <a:txBody>
                    <a:bodyPr/>
                    <a:lstStyle/>
                    <a:p>
                      <a:pPr indent="127000" algn="ctr">
                        <a:spcAft>
                          <a:spcPts val="0"/>
                        </a:spcAft>
                      </a:pPr>
                      <a:r>
                        <a:rPr lang="en-US" sz="1200">
                          <a:effectLst/>
                        </a:rPr>
                        <a:t>需求开发</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200">
                          <a:effectLst/>
                        </a:rPr>
                        <a:t>葛倍良</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200" dirty="0">
                          <a:effectLst/>
                        </a:rPr>
                        <a:t>负责编写需求规格说明书</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1654635283"/>
                  </a:ext>
                </a:extLst>
              </a:tr>
              <a:tr h="330578">
                <a:tc>
                  <a:txBody>
                    <a:bodyPr/>
                    <a:lstStyle/>
                    <a:p>
                      <a:pPr indent="127000" algn="ctr">
                        <a:spcAft>
                          <a:spcPts val="0"/>
                        </a:spcAft>
                      </a:pPr>
                      <a:r>
                        <a:rPr lang="en-US" sz="1200">
                          <a:effectLst/>
                        </a:rPr>
                        <a:t>原型设计</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200">
                          <a:effectLst/>
                        </a:rPr>
                        <a:t>余倩</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200" dirty="0">
                          <a:effectLst/>
                        </a:rPr>
                        <a:t>负责产品原型的设计</a:t>
                      </a:r>
                    </a:p>
                    <a:p>
                      <a:pPr indent="304800" algn="just">
                        <a:spcAft>
                          <a:spcPts val="0"/>
                        </a:spcAft>
                      </a:pPr>
                      <a:r>
                        <a:rPr lang="zh-CN" sz="1200" dirty="0">
                          <a:effectLst/>
                        </a:rPr>
                        <a:t>负责产品界面的设计</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641782513"/>
                  </a:ext>
                </a:extLst>
              </a:tr>
              <a:tr h="826444">
                <a:tc>
                  <a:txBody>
                    <a:bodyPr/>
                    <a:lstStyle/>
                    <a:p>
                      <a:pPr indent="127000" algn="ctr">
                        <a:spcAft>
                          <a:spcPts val="0"/>
                        </a:spcAft>
                      </a:pPr>
                      <a:r>
                        <a:rPr lang="en-US" sz="1200">
                          <a:effectLst/>
                        </a:rPr>
                        <a:t>测试人员</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200">
                          <a:effectLst/>
                        </a:rPr>
                        <a:t>金浩楠</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200" dirty="0">
                          <a:effectLst/>
                        </a:rPr>
                        <a:t>负责制定测试计划</a:t>
                      </a:r>
                    </a:p>
                    <a:p>
                      <a:pPr indent="304800" algn="just">
                        <a:spcAft>
                          <a:spcPts val="0"/>
                        </a:spcAft>
                      </a:pPr>
                      <a:r>
                        <a:rPr lang="zh-CN" sz="1200" dirty="0">
                          <a:effectLst/>
                        </a:rPr>
                        <a:t>负责设计测试用例</a:t>
                      </a:r>
                    </a:p>
                    <a:p>
                      <a:pPr indent="304800" algn="just">
                        <a:spcAft>
                          <a:spcPts val="0"/>
                        </a:spcAft>
                      </a:pPr>
                      <a:r>
                        <a:rPr lang="zh-CN" sz="1200" dirty="0">
                          <a:effectLst/>
                        </a:rPr>
                        <a:t>准备测试数据、测试环境</a:t>
                      </a:r>
                    </a:p>
                    <a:p>
                      <a:pPr indent="304800" algn="just">
                        <a:spcAft>
                          <a:spcPts val="0"/>
                        </a:spcAft>
                      </a:pPr>
                      <a:r>
                        <a:rPr lang="zh-CN" sz="1200" dirty="0">
                          <a:effectLst/>
                        </a:rPr>
                        <a:t>执行测试，记录测试结果</a:t>
                      </a:r>
                    </a:p>
                    <a:p>
                      <a:pPr indent="304800" algn="just">
                        <a:spcAft>
                          <a:spcPts val="0"/>
                        </a:spcAft>
                      </a:pPr>
                      <a:r>
                        <a:rPr lang="en-US" sz="1200" dirty="0" err="1">
                          <a:effectLst/>
                        </a:rPr>
                        <a:t>编写测试总结报告</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3213401889"/>
                  </a:ext>
                </a:extLst>
              </a:tr>
              <a:tr h="826444">
                <a:tc>
                  <a:txBody>
                    <a:bodyPr/>
                    <a:lstStyle/>
                    <a:p>
                      <a:pPr indent="127000" algn="ctr">
                        <a:spcAft>
                          <a:spcPts val="0"/>
                        </a:spcAft>
                      </a:pPr>
                      <a:r>
                        <a:rPr lang="en-US" sz="1200">
                          <a:effectLst/>
                        </a:rPr>
                        <a:t>配置管理员</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200">
                          <a:effectLst/>
                        </a:rPr>
                        <a:t>葛倍良</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200" dirty="0">
                          <a:effectLst/>
                        </a:rPr>
                        <a:t>负责制定配置管理计划</a:t>
                      </a:r>
                    </a:p>
                    <a:p>
                      <a:pPr indent="304800" algn="just">
                        <a:spcAft>
                          <a:spcPts val="0"/>
                        </a:spcAft>
                      </a:pPr>
                      <a:r>
                        <a:rPr lang="zh-CN" sz="1200" dirty="0">
                          <a:effectLst/>
                        </a:rPr>
                        <a:t>建立与维护配置库</a:t>
                      </a:r>
                    </a:p>
                    <a:p>
                      <a:pPr indent="304800" algn="just">
                        <a:spcAft>
                          <a:spcPts val="0"/>
                        </a:spcAft>
                      </a:pPr>
                      <a:r>
                        <a:rPr lang="zh-CN" sz="1200" dirty="0">
                          <a:effectLst/>
                        </a:rPr>
                        <a:t>建立和发布基线</a:t>
                      </a:r>
                    </a:p>
                    <a:p>
                      <a:pPr indent="304800" algn="just">
                        <a:spcAft>
                          <a:spcPts val="0"/>
                        </a:spcAft>
                      </a:pPr>
                      <a:r>
                        <a:rPr lang="zh-CN" sz="1200" dirty="0">
                          <a:effectLst/>
                        </a:rPr>
                        <a:t>对配置库的状态进行跟踪和统计</a:t>
                      </a:r>
                    </a:p>
                    <a:p>
                      <a:pPr indent="304800" algn="just">
                        <a:spcAft>
                          <a:spcPts val="0"/>
                        </a:spcAft>
                      </a:pPr>
                      <a:r>
                        <a:rPr lang="en-US" sz="1200" dirty="0" err="1">
                          <a:effectLst/>
                        </a:rPr>
                        <a:t>负责配置变更的跟踪</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2376657836"/>
                  </a:ext>
                </a:extLst>
              </a:tr>
              <a:tr h="330578">
                <a:tc>
                  <a:txBody>
                    <a:bodyPr/>
                    <a:lstStyle/>
                    <a:p>
                      <a:pPr indent="127000" algn="ctr">
                        <a:spcAft>
                          <a:spcPts val="0"/>
                        </a:spcAft>
                      </a:pPr>
                      <a:r>
                        <a:rPr lang="en-US" sz="1200">
                          <a:effectLst/>
                        </a:rPr>
                        <a:t>会议记录员</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200">
                          <a:effectLst/>
                        </a:rPr>
                        <a:t>周雨璐</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200" dirty="0">
                          <a:effectLst/>
                        </a:rPr>
                        <a:t>对每周的会议进行记录</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3893955245"/>
                  </a:ext>
                </a:extLst>
              </a:tr>
              <a:tr h="495867">
                <a:tc>
                  <a:txBody>
                    <a:bodyPr/>
                    <a:lstStyle/>
                    <a:p>
                      <a:pPr indent="127000" algn="ctr">
                        <a:spcAft>
                          <a:spcPts val="0"/>
                        </a:spcAft>
                      </a:pPr>
                      <a:r>
                        <a:rPr lang="en-US" sz="1200">
                          <a:effectLst/>
                        </a:rPr>
                        <a:t>QA</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200">
                          <a:effectLst/>
                        </a:rPr>
                        <a:t>G7小组</a:t>
                      </a:r>
                      <a:endParaRPr lang="zh-CN" sz="12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200" dirty="0">
                          <a:effectLst/>
                        </a:rPr>
                        <a:t>负责制定质量保证计划</a:t>
                      </a:r>
                    </a:p>
                    <a:p>
                      <a:pPr indent="304800" algn="just">
                        <a:spcAft>
                          <a:spcPts val="0"/>
                        </a:spcAft>
                      </a:pPr>
                      <a:r>
                        <a:rPr lang="zh-CN" sz="1200" dirty="0">
                          <a:effectLst/>
                        </a:rPr>
                        <a:t>对项目进展、风险和问题进行跟踪和监控</a:t>
                      </a:r>
                      <a:endParaRPr lang="zh-CN" sz="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3744494668"/>
                  </a:ext>
                </a:extLst>
              </a:tr>
            </a:tbl>
          </a:graphicData>
        </a:graphic>
      </p:graphicFrame>
      <p:pic>
        <p:nvPicPr>
          <p:cNvPr id="3" name="图片 2"/>
          <p:cNvPicPr>
            <a:picLocks noChangeAspect="1"/>
          </p:cNvPicPr>
          <p:nvPr/>
        </p:nvPicPr>
        <p:blipFill>
          <a:blip r:embed="rId4"/>
          <a:stretch>
            <a:fillRect/>
          </a:stretch>
        </p:blipFill>
        <p:spPr>
          <a:xfrm>
            <a:off x="6330935" y="946151"/>
            <a:ext cx="4800600" cy="5459098"/>
          </a:xfrm>
          <a:prstGeom prst="rect">
            <a:avLst/>
          </a:prstGeom>
        </p:spPr>
      </p:pic>
    </p:spTree>
    <p:extLst>
      <p:ext uri="{BB962C8B-B14F-4D97-AF65-F5344CB8AC3E}">
        <p14:creationId xmlns:p14="http://schemas.microsoft.com/office/powerpoint/2010/main" val="5008087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 name="文本框 1"/>
          <p:cNvSpPr txBox="1"/>
          <p:nvPr/>
        </p:nvSpPr>
        <p:spPr>
          <a:xfrm>
            <a:off x="4882720" y="2894121"/>
            <a:ext cx="2015230" cy="646331"/>
          </a:xfrm>
          <a:prstGeom prst="rect">
            <a:avLst/>
          </a:prstGeom>
          <a:solidFill>
            <a:schemeClr val="bg1"/>
          </a:solidFill>
        </p:spPr>
        <p:txBody>
          <a:bodyPr wrap="square" rtlCol="0">
            <a:spAutoFit/>
          </a:bodyPr>
          <a:lstStyle/>
          <a:p>
            <a:r>
              <a:rPr lang="en-US" altLang="zh-CN" sz="3600" dirty="0" smtClean="0">
                <a:solidFill>
                  <a:srgbClr val="FF0000"/>
                </a:solidFill>
                <a:hlinkClick r:id="rId4" action="ppaction://hlinkfile"/>
              </a:rPr>
              <a:t>GANTT</a:t>
            </a:r>
            <a:r>
              <a:rPr lang="zh-CN" altLang="en-US" sz="3600" dirty="0" smtClean="0">
                <a:solidFill>
                  <a:srgbClr val="FF0000"/>
                </a:solidFill>
                <a:hlinkClick r:id="rId4" action="ppaction://hlinkfile"/>
              </a:rPr>
              <a:t>图</a:t>
            </a:r>
            <a:endParaRPr lang="zh-CN" altLang="en-US" sz="3600" dirty="0">
              <a:solidFill>
                <a:srgbClr val="FF0000"/>
              </a:solidFill>
            </a:endParaRPr>
          </a:p>
        </p:txBody>
      </p:sp>
    </p:spTree>
    <p:extLst>
      <p:ext uri="{BB962C8B-B14F-4D97-AF65-F5344CB8AC3E}">
        <p14:creationId xmlns:p14="http://schemas.microsoft.com/office/powerpoint/2010/main" val="237747170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3705225" y="76200"/>
            <a:ext cx="4772025" cy="6781800"/>
          </a:xfrm>
          <a:prstGeom prst="rect">
            <a:avLst/>
          </a:prstGeom>
        </p:spPr>
      </p:pic>
      <p:sp>
        <p:nvSpPr>
          <p:cNvPr id="3" name="矩形 2"/>
          <p:cNvSpPr/>
          <p:nvPr/>
        </p:nvSpPr>
        <p:spPr bwMode="auto">
          <a:xfrm>
            <a:off x="3705225" y="3338004"/>
            <a:ext cx="1550356" cy="16867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12" name="矩形 11"/>
          <p:cNvSpPr/>
          <p:nvPr/>
        </p:nvSpPr>
        <p:spPr bwMode="auto">
          <a:xfrm>
            <a:off x="3705225" y="3696887"/>
            <a:ext cx="1550356" cy="16867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13" name="矩形 12"/>
          <p:cNvSpPr/>
          <p:nvPr/>
        </p:nvSpPr>
        <p:spPr bwMode="auto">
          <a:xfrm>
            <a:off x="3705225" y="5246038"/>
            <a:ext cx="1550356" cy="16867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14" name="矩形 13"/>
          <p:cNvSpPr/>
          <p:nvPr/>
        </p:nvSpPr>
        <p:spPr bwMode="auto">
          <a:xfrm>
            <a:off x="3705225" y="6144827"/>
            <a:ext cx="1550356" cy="650361"/>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7037849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3385457642"/>
              </p:ext>
            </p:extLst>
          </p:nvPr>
        </p:nvGraphicFramePr>
        <p:xfrm>
          <a:off x="3605884" y="952501"/>
          <a:ext cx="4970708" cy="5805422"/>
        </p:xfrm>
        <a:graphic>
          <a:graphicData uri="http://schemas.openxmlformats.org/drawingml/2006/table">
            <a:tbl>
              <a:tblPr firstRow="1" firstCol="1" bandRow="1">
                <a:tableStyleId>{5C22544A-7EE6-4342-B048-85BDC9FD1C3A}</a:tableStyleId>
              </a:tblPr>
              <a:tblGrid>
                <a:gridCol w="970410">
                  <a:extLst>
                    <a:ext uri="{9D8B030D-6E8A-4147-A177-3AD203B41FA5}">
                      <a16:colId xmlns:a16="http://schemas.microsoft.com/office/drawing/2014/main" val="1145342115"/>
                    </a:ext>
                  </a:extLst>
                </a:gridCol>
                <a:gridCol w="908838">
                  <a:extLst>
                    <a:ext uri="{9D8B030D-6E8A-4147-A177-3AD203B41FA5}">
                      <a16:colId xmlns:a16="http://schemas.microsoft.com/office/drawing/2014/main" val="3965356281"/>
                    </a:ext>
                  </a:extLst>
                </a:gridCol>
                <a:gridCol w="3091460">
                  <a:extLst>
                    <a:ext uri="{9D8B030D-6E8A-4147-A177-3AD203B41FA5}">
                      <a16:colId xmlns:a16="http://schemas.microsoft.com/office/drawing/2014/main" val="3211816199"/>
                    </a:ext>
                  </a:extLst>
                </a:gridCol>
              </a:tblGrid>
              <a:tr h="235711">
                <a:tc>
                  <a:txBody>
                    <a:bodyPr/>
                    <a:lstStyle/>
                    <a:p>
                      <a:pPr indent="127000" algn="ctr">
                        <a:spcAft>
                          <a:spcPts val="0"/>
                        </a:spcAft>
                      </a:pPr>
                      <a:r>
                        <a:rPr lang="en-US" sz="1400" dirty="0" err="1">
                          <a:effectLst/>
                        </a:rPr>
                        <a:t>角色</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400" dirty="0" err="1">
                          <a:effectLst/>
                        </a:rPr>
                        <a:t>人员</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6070" algn="just">
                        <a:spcAft>
                          <a:spcPts val="0"/>
                        </a:spcAft>
                      </a:pPr>
                      <a:r>
                        <a:rPr lang="en-US" sz="1400" dirty="0" err="1">
                          <a:effectLst/>
                        </a:rPr>
                        <a:t>职责</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3033617930"/>
                  </a:ext>
                </a:extLst>
              </a:tr>
              <a:tr h="1158350">
                <a:tc>
                  <a:txBody>
                    <a:bodyPr/>
                    <a:lstStyle/>
                    <a:p>
                      <a:pPr indent="127000" algn="ctr">
                        <a:spcAft>
                          <a:spcPts val="0"/>
                        </a:spcAft>
                      </a:pPr>
                      <a:r>
                        <a:rPr lang="en-US" sz="1400" dirty="0" err="1">
                          <a:effectLst/>
                        </a:rPr>
                        <a:t>项目经理</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400" dirty="0" err="1">
                          <a:effectLst/>
                        </a:rPr>
                        <a:t>葛倍良</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400" dirty="0">
                          <a:effectLst/>
                        </a:rPr>
                        <a:t>负责项目的整体规划和管理</a:t>
                      </a:r>
                    </a:p>
                    <a:p>
                      <a:pPr indent="304800" algn="just">
                        <a:spcAft>
                          <a:spcPts val="0"/>
                        </a:spcAft>
                      </a:pPr>
                      <a:r>
                        <a:rPr lang="zh-CN" sz="1400" dirty="0">
                          <a:effectLst/>
                        </a:rPr>
                        <a:t>负责项目计划的制定和维护</a:t>
                      </a:r>
                    </a:p>
                    <a:p>
                      <a:pPr indent="304800" algn="just">
                        <a:spcAft>
                          <a:spcPts val="0"/>
                        </a:spcAft>
                      </a:pPr>
                      <a:r>
                        <a:rPr lang="zh-CN" sz="1400" dirty="0">
                          <a:effectLst/>
                        </a:rPr>
                        <a:t>负责资源的分配和协调活动</a:t>
                      </a:r>
                    </a:p>
                    <a:p>
                      <a:pPr indent="304800" algn="just">
                        <a:spcAft>
                          <a:spcPts val="0"/>
                        </a:spcAft>
                      </a:pPr>
                      <a:r>
                        <a:rPr lang="zh-CN" sz="1400" dirty="0">
                          <a:effectLst/>
                        </a:rPr>
                        <a:t>负责项目的跟踪和管理</a:t>
                      </a:r>
                    </a:p>
                    <a:p>
                      <a:pPr indent="304800" algn="just">
                        <a:spcAft>
                          <a:spcPts val="0"/>
                        </a:spcAft>
                      </a:pPr>
                      <a:r>
                        <a:rPr lang="zh-CN" sz="1400" dirty="0">
                          <a:effectLst/>
                        </a:rPr>
                        <a:t>参与项目技术评审和阶段评审</a:t>
                      </a:r>
                    </a:p>
                    <a:p>
                      <a:pPr indent="304800" algn="just">
                        <a:spcAft>
                          <a:spcPts val="0"/>
                        </a:spcAft>
                      </a:pPr>
                      <a:r>
                        <a:rPr lang="zh-CN" sz="1400" dirty="0">
                          <a:effectLst/>
                        </a:rPr>
                        <a:t>对项目工作产品的最终质量负责</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1746770761"/>
                  </a:ext>
                </a:extLst>
              </a:tr>
              <a:tr h="386117">
                <a:tc>
                  <a:txBody>
                    <a:bodyPr/>
                    <a:lstStyle/>
                    <a:p>
                      <a:pPr indent="127000" algn="ctr">
                        <a:spcAft>
                          <a:spcPts val="0"/>
                        </a:spcAft>
                      </a:pPr>
                      <a:r>
                        <a:rPr lang="en-US" sz="1400" dirty="0" err="1">
                          <a:effectLst/>
                        </a:rPr>
                        <a:t>业务分析</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400" dirty="0" err="1">
                          <a:effectLst/>
                        </a:rPr>
                        <a:t>黄鹏羽</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400" dirty="0">
                          <a:effectLst/>
                        </a:rPr>
                        <a:t>负责项目的需求调研</a:t>
                      </a:r>
                    </a:p>
                    <a:p>
                      <a:pPr indent="304800" algn="just">
                        <a:spcAft>
                          <a:spcPts val="0"/>
                        </a:spcAft>
                      </a:pPr>
                      <a:r>
                        <a:rPr lang="zh-CN" sz="1400" dirty="0">
                          <a:effectLst/>
                        </a:rPr>
                        <a:t>负责编写需求优先级文档</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1886780163"/>
                  </a:ext>
                </a:extLst>
              </a:tr>
              <a:tr h="235711">
                <a:tc>
                  <a:txBody>
                    <a:bodyPr/>
                    <a:lstStyle/>
                    <a:p>
                      <a:pPr indent="127000" algn="ctr">
                        <a:spcAft>
                          <a:spcPts val="0"/>
                        </a:spcAft>
                      </a:pPr>
                      <a:r>
                        <a:rPr lang="en-US" sz="1400" dirty="0" err="1">
                          <a:solidFill>
                            <a:srgbClr val="FF0000"/>
                          </a:solidFill>
                          <a:effectLst/>
                        </a:rPr>
                        <a:t>需求开发</a:t>
                      </a:r>
                      <a:endParaRPr lang="zh-CN" sz="14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400" dirty="0" err="1">
                          <a:solidFill>
                            <a:srgbClr val="FF0000"/>
                          </a:solidFill>
                          <a:effectLst/>
                        </a:rPr>
                        <a:t>葛倍良</a:t>
                      </a:r>
                      <a:endParaRPr lang="zh-CN" sz="14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400" dirty="0">
                          <a:solidFill>
                            <a:srgbClr val="FF0000"/>
                          </a:solidFill>
                          <a:effectLst/>
                        </a:rPr>
                        <a:t>负责编写需求规格说明书</a:t>
                      </a:r>
                      <a:endParaRPr lang="zh-CN" sz="14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1654635283"/>
                  </a:ext>
                </a:extLst>
              </a:tr>
              <a:tr h="386117">
                <a:tc>
                  <a:txBody>
                    <a:bodyPr/>
                    <a:lstStyle/>
                    <a:p>
                      <a:pPr indent="127000" algn="ctr">
                        <a:spcAft>
                          <a:spcPts val="0"/>
                        </a:spcAft>
                      </a:pPr>
                      <a:r>
                        <a:rPr lang="en-US" sz="1400">
                          <a:solidFill>
                            <a:srgbClr val="FF0000"/>
                          </a:solidFill>
                          <a:effectLst/>
                        </a:rPr>
                        <a:t>原型设计</a:t>
                      </a:r>
                      <a:endParaRPr lang="zh-CN" sz="140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400" dirty="0" err="1">
                          <a:solidFill>
                            <a:srgbClr val="FF0000"/>
                          </a:solidFill>
                          <a:effectLst/>
                        </a:rPr>
                        <a:t>余倩</a:t>
                      </a:r>
                      <a:endParaRPr lang="zh-CN" sz="14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400" dirty="0">
                          <a:solidFill>
                            <a:srgbClr val="FF0000"/>
                          </a:solidFill>
                          <a:effectLst/>
                        </a:rPr>
                        <a:t>负责产品原型的设计</a:t>
                      </a:r>
                    </a:p>
                    <a:p>
                      <a:pPr indent="304800" algn="just">
                        <a:spcAft>
                          <a:spcPts val="0"/>
                        </a:spcAft>
                      </a:pPr>
                      <a:r>
                        <a:rPr lang="zh-CN" sz="1400" dirty="0">
                          <a:solidFill>
                            <a:srgbClr val="FF0000"/>
                          </a:solidFill>
                          <a:effectLst/>
                        </a:rPr>
                        <a:t>负责产品界面的设计</a:t>
                      </a:r>
                      <a:endParaRPr lang="zh-CN" sz="14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641782513"/>
                  </a:ext>
                </a:extLst>
              </a:tr>
              <a:tr h="965292">
                <a:tc>
                  <a:txBody>
                    <a:bodyPr/>
                    <a:lstStyle/>
                    <a:p>
                      <a:pPr indent="127000" algn="ctr">
                        <a:spcAft>
                          <a:spcPts val="0"/>
                        </a:spcAft>
                      </a:pPr>
                      <a:r>
                        <a:rPr lang="en-US" sz="1400">
                          <a:solidFill>
                            <a:srgbClr val="FF0000"/>
                          </a:solidFill>
                          <a:effectLst/>
                        </a:rPr>
                        <a:t>测试人员</a:t>
                      </a:r>
                      <a:endParaRPr lang="zh-CN" sz="140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400" dirty="0" err="1">
                          <a:solidFill>
                            <a:srgbClr val="FF0000"/>
                          </a:solidFill>
                          <a:effectLst/>
                        </a:rPr>
                        <a:t>金浩楠</a:t>
                      </a:r>
                      <a:endParaRPr lang="zh-CN" sz="14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400" dirty="0">
                          <a:solidFill>
                            <a:srgbClr val="FF0000"/>
                          </a:solidFill>
                          <a:effectLst/>
                        </a:rPr>
                        <a:t>负责制定测试计划</a:t>
                      </a:r>
                    </a:p>
                    <a:p>
                      <a:pPr indent="304800" algn="just">
                        <a:spcAft>
                          <a:spcPts val="0"/>
                        </a:spcAft>
                      </a:pPr>
                      <a:r>
                        <a:rPr lang="zh-CN" sz="1400" dirty="0">
                          <a:solidFill>
                            <a:srgbClr val="FF0000"/>
                          </a:solidFill>
                          <a:effectLst/>
                        </a:rPr>
                        <a:t>负责设计测试用例</a:t>
                      </a:r>
                    </a:p>
                    <a:p>
                      <a:pPr indent="304800" algn="just">
                        <a:spcAft>
                          <a:spcPts val="0"/>
                        </a:spcAft>
                      </a:pPr>
                      <a:r>
                        <a:rPr lang="zh-CN" sz="1400" dirty="0">
                          <a:solidFill>
                            <a:srgbClr val="FF0000"/>
                          </a:solidFill>
                          <a:effectLst/>
                        </a:rPr>
                        <a:t>准备测试数据、测试环境</a:t>
                      </a:r>
                    </a:p>
                    <a:p>
                      <a:pPr indent="304800" algn="just">
                        <a:spcAft>
                          <a:spcPts val="0"/>
                        </a:spcAft>
                      </a:pPr>
                      <a:r>
                        <a:rPr lang="zh-CN" sz="1400" dirty="0">
                          <a:solidFill>
                            <a:srgbClr val="FF0000"/>
                          </a:solidFill>
                          <a:effectLst/>
                        </a:rPr>
                        <a:t>执行测试，记录测试结果</a:t>
                      </a:r>
                    </a:p>
                    <a:p>
                      <a:pPr indent="304800" algn="just">
                        <a:spcAft>
                          <a:spcPts val="0"/>
                        </a:spcAft>
                      </a:pPr>
                      <a:r>
                        <a:rPr lang="en-US" sz="1400" dirty="0" err="1">
                          <a:solidFill>
                            <a:srgbClr val="FF0000"/>
                          </a:solidFill>
                          <a:effectLst/>
                        </a:rPr>
                        <a:t>编写测试总结报告</a:t>
                      </a:r>
                      <a:endParaRPr lang="zh-CN" sz="14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3213401889"/>
                  </a:ext>
                </a:extLst>
              </a:tr>
              <a:tr h="965292">
                <a:tc>
                  <a:txBody>
                    <a:bodyPr/>
                    <a:lstStyle/>
                    <a:p>
                      <a:pPr indent="127000" algn="ctr">
                        <a:spcAft>
                          <a:spcPts val="0"/>
                        </a:spcAft>
                      </a:pPr>
                      <a:r>
                        <a:rPr lang="en-US" sz="1400">
                          <a:effectLst/>
                        </a:rPr>
                        <a:t>配置管理员</a:t>
                      </a:r>
                      <a:endParaRPr lang="zh-CN" sz="14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400">
                          <a:effectLst/>
                        </a:rPr>
                        <a:t>葛倍良</a:t>
                      </a:r>
                      <a:endParaRPr lang="zh-CN" sz="14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400" dirty="0">
                          <a:effectLst/>
                        </a:rPr>
                        <a:t>负责制定配置管理计划</a:t>
                      </a:r>
                    </a:p>
                    <a:p>
                      <a:pPr indent="304800" algn="just">
                        <a:spcAft>
                          <a:spcPts val="0"/>
                        </a:spcAft>
                      </a:pPr>
                      <a:r>
                        <a:rPr lang="zh-CN" sz="1400" dirty="0">
                          <a:effectLst/>
                        </a:rPr>
                        <a:t>建立与维护配置库</a:t>
                      </a:r>
                    </a:p>
                    <a:p>
                      <a:pPr indent="304800" algn="just">
                        <a:spcAft>
                          <a:spcPts val="0"/>
                        </a:spcAft>
                      </a:pPr>
                      <a:r>
                        <a:rPr lang="zh-CN" sz="1400" dirty="0">
                          <a:effectLst/>
                        </a:rPr>
                        <a:t>建立和发布基线</a:t>
                      </a:r>
                    </a:p>
                    <a:p>
                      <a:pPr indent="304800" algn="just">
                        <a:spcAft>
                          <a:spcPts val="0"/>
                        </a:spcAft>
                      </a:pPr>
                      <a:r>
                        <a:rPr lang="zh-CN" sz="1400" dirty="0">
                          <a:effectLst/>
                        </a:rPr>
                        <a:t>对配置库的状态进行跟踪和统计</a:t>
                      </a:r>
                    </a:p>
                    <a:p>
                      <a:pPr indent="304800" algn="just">
                        <a:spcAft>
                          <a:spcPts val="0"/>
                        </a:spcAft>
                      </a:pPr>
                      <a:r>
                        <a:rPr lang="en-US" sz="1400" dirty="0" err="1">
                          <a:effectLst/>
                        </a:rPr>
                        <a:t>负责配置变更的跟踪</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2376657836"/>
                  </a:ext>
                </a:extLst>
              </a:tr>
              <a:tr h="386117">
                <a:tc>
                  <a:txBody>
                    <a:bodyPr/>
                    <a:lstStyle/>
                    <a:p>
                      <a:pPr indent="127000" algn="ctr">
                        <a:spcAft>
                          <a:spcPts val="0"/>
                        </a:spcAft>
                      </a:pPr>
                      <a:r>
                        <a:rPr lang="en-US" sz="1400">
                          <a:effectLst/>
                        </a:rPr>
                        <a:t>会议记录员</a:t>
                      </a:r>
                      <a:endParaRPr lang="zh-CN" sz="14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400">
                          <a:effectLst/>
                        </a:rPr>
                        <a:t>周雨璐</a:t>
                      </a:r>
                      <a:endParaRPr lang="zh-CN" sz="14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400" dirty="0">
                          <a:effectLst/>
                        </a:rPr>
                        <a:t>对每周的会议进行记录</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3893955245"/>
                  </a:ext>
                </a:extLst>
              </a:tr>
              <a:tr h="579175">
                <a:tc>
                  <a:txBody>
                    <a:bodyPr/>
                    <a:lstStyle/>
                    <a:p>
                      <a:pPr indent="127000" algn="ctr">
                        <a:spcAft>
                          <a:spcPts val="0"/>
                        </a:spcAft>
                      </a:pPr>
                      <a:r>
                        <a:rPr lang="en-US" sz="1400">
                          <a:effectLst/>
                        </a:rPr>
                        <a:t>QA</a:t>
                      </a:r>
                      <a:endParaRPr lang="zh-CN" sz="14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127000" algn="ctr">
                        <a:spcAft>
                          <a:spcPts val="0"/>
                        </a:spcAft>
                      </a:pPr>
                      <a:r>
                        <a:rPr lang="en-US" sz="1400">
                          <a:effectLst/>
                        </a:rPr>
                        <a:t>G7小组</a:t>
                      </a:r>
                      <a:endParaRPr lang="zh-CN" sz="14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tc>
                  <a:txBody>
                    <a:bodyPr/>
                    <a:lstStyle/>
                    <a:p>
                      <a:pPr indent="304800" algn="just">
                        <a:spcAft>
                          <a:spcPts val="0"/>
                        </a:spcAft>
                      </a:pPr>
                      <a:r>
                        <a:rPr lang="zh-CN" sz="1400" dirty="0">
                          <a:effectLst/>
                        </a:rPr>
                        <a:t>负责制定质量保证计划</a:t>
                      </a:r>
                    </a:p>
                    <a:p>
                      <a:pPr indent="304800" algn="just">
                        <a:spcAft>
                          <a:spcPts val="0"/>
                        </a:spcAft>
                      </a:pPr>
                      <a:r>
                        <a:rPr lang="zh-CN" sz="1400" dirty="0">
                          <a:effectLst/>
                        </a:rPr>
                        <a:t>对项目进展、风险和问题进行跟踪和监控</a:t>
                      </a:r>
                      <a:endParaRPr lang="zh-CN" sz="14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56006" marR="56006" marT="0" marB="0" anchor="ctr"/>
                </a:tc>
                <a:extLst>
                  <a:ext uri="{0D108BD9-81ED-4DB2-BD59-A6C34878D82A}">
                    <a16:rowId xmlns:a16="http://schemas.microsoft.com/office/drawing/2014/main" val="3744494668"/>
                  </a:ext>
                </a:extLst>
              </a:tr>
            </a:tbl>
          </a:graphicData>
        </a:graphic>
      </p:graphicFrame>
    </p:spTree>
    <p:extLst>
      <p:ext uri="{BB962C8B-B14F-4D97-AF65-F5344CB8AC3E}">
        <p14:creationId xmlns:p14="http://schemas.microsoft.com/office/powerpoint/2010/main" val="42098473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79"/>
          <p:cNvGrpSpPr>
            <a:grpSpLocks/>
          </p:cNvGrpSpPr>
          <p:nvPr/>
        </p:nvGrpSpPr>
        <p:grpSpPr bwMode="auto">
          <a:xfrm>
            <a:off x="0" y="2066925"/>
            <a:ext cx="12192000" cy="2949575"/>
            <a:chOff x="0" y="0"/>
            <a:chExt cx="12192001" cy="2949678"/>
          </a:xfrm>
        </p:grpSpPr>
        <p:sp>
          <p:nvSpPr>
            <p:cNvPr id="4144"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4145" name="组合 78"/>
            <p:cNvGrpSpPr>
              <a:grpSpLocks/>
            </p:cNvGrpSpPr>
            <p:nvPr/>
          </p:nvGrpSpPr>
          <p:grpSpPr bwMode="auto">
            <a:xfrm>
              <a:off x="0" y="0"/>
              <a:ext cx="12192000" cy="2949678"/>
              <a:chOff x="0" y="0"/>
              <a:chExt cx="12192000" cy="2949678"/>
            </a:xfrm>
          </p:grpSpPr>
          <p:sp>
            <p:nvSpPr>
              <p:cNvPr id="4146"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47"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4148"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36"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8"/>
              <a:gd name="T25" fmla="*/ 0 h 1479550"/>
              <a:gd name="T26" fmla="*/ 1481138 w 1481138"/>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79550"/>
              <a:gd name="T26" fmla="*/ 1479550 w 1479550"/>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73"/>
          <p:cNvGrpSpPr>
            <a:grpSpLocks/>
          </p:cNvGrpSpPr>
          <p:nvPr/>
        </p:nvGrpSpPr>
        <p:grpSpPr bwMode="auto">
          <a:xfrm>
            <a:off x="1619250" y="2524125"/>
            <a:ext cx="1249363" cy="1249363"/>
            <a:chOff x="0" y="0"/>
            <a:chExt cx="1248318" cy="1248318"/>
          </a:xfrm>
        </p:grpSpPr>
        <p:sp>
          <p:nvSpPr>
            <p:cNvPr id="4135" name="椭圆 55"/>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6"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6" name="组合 74"/>
          <p:cNvGrpSpPr>
            <a:grpSpLocks/>
          </p:cNvGrpSpPr>
          <p:nvPr/>
        </p:nvGrpSpPr>
        <p:grpSpPr bwMode="auto">
          <a:xfrm>
            <a:off x="4186238" y="2524125"/>
            <a:ext cx="1247775" cy="1249363"/>
            <a:chOff x="0" y="0"/>
            <a:chExt cx="1248318" cy="1248318"/>
          </a:xfrm>
        </p:grpSpPr>
        <p:sp>
          <p:nvSpPr>
            <p:cNvPr id="4133"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7" name="组合 75"/>
          <p:cNvGrpSpPr>
            <a:grpSpLocks/>
          </p:cNvGrpSpPr>
          <p:nvPr/>
        </p:nvGrpSpPr>
        <p:grpSpPr bwMode="auto">
          <a:xfrm>
            <a:off x="6751638" y="2524125"/>
            <a:ext cx="1249362" cy="1249363"/>
            <a:chOff x="0" y="0"/>
            <a:chExt cx="1248318" cy="1248318"/>
          </a:xfrm>
        </p:grpSpPr>
        <p:sp>
          <p:nvSpPr>
            <p:cNvPr id="4131" name="椭圆 58"/>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2"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8" name="组合 76"/>
          <p:cNvGrpSpPr>
            <a:grpSpLocks/>
          </p:cNvGrpSpPr>
          <p:nvPr/>
        </p:nvGrpSpPr>
        <p:grpSpPr bwMode="auto">
          <a:xfrm>
            <a:off x="9318625" y="2524125"/>
            <a:ext cx="1247775" cy="1249363"/>
            <a:chOff x="0" y="0"/>
            <a:chExt cx="1248318" cy="1248318"/>
          </a:xfrm>
        </p:grpSpPr>
        <p:sp>
          <p:nvSpPr>
            <p:cNvPr id="4129" name="椭圆 59"/>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9" name="组合 80"/>
          <p:cNvGrpSpPr>
            <a:grpSpLocks/>
          </p:cNvGrpSpPr>
          <p:nvPr/>
        </p:nvGrpSpPr>
        <p:grpSpPr bwMode="auto">
          <a:xfrm>
            <a:off x="1120775" y="3844925"/>
            <a:ext cx="2262188" cy="579827"/>
            <a:chOff x="0" y="0"/>
            <a:chExt cx="2261776" cy="580026"/>
          </a:xfrm>
        </p:grpSpPr>
        <p:sp>
          <p:nvSpPr>
            <p:cNvPr id="4127" name="文本框 65"/>
            <p:cNvSpPr txBox="1">
              <a:spLocks noChangeArrowheads="1"/>
            </p:cNvSpPr>
            <p:nvPr/>
          </p:nvSpPr>
          <p:spPr bwMode="auto">
            <a:xfrm>
              <a:off x="0" y="0"/>
              <a:ext cx="2261776"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总体回顾</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8" name="矩形 69"/>
            <p:cNvSpPr>
              <a:spLocks noChangeArrowheads="1"/>
            </p:cNvSpPr>
            <p:nvPr/>
          </p:nvSpPr>
          <p:spPr bwMode="auto">
            <a:xfrm>
              <a:off x="9411"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chemeClr val="bg1"/>
                </a:solidFill>
                <a:latin typeface="Arial" panose="020B0604020202020204" pitchFamily="34" charset="0"/>
                <a:cs typeface="Arial" panose="020B0604020202020204" pitchFamily="34" charset="0"/>
              </a:endParaRPr>
            </a:p>
          </p:txBody>
        </p:sp>
      </p:grpSp>
      <p:sp>
        <p:nvSpPr>
          <p:cNvPr id="4125" name="文本框 66"/>
          <p:cNvSpPr txBox="1">
            <a:spLocks noChangeArrowheads="1"/>
          </p:cNvSpPr>
          <p:nvPr/>
        </p:nvSpPr>
        <p:spPr bwMode="auto">
          <a:xfrm>
            <a:off x="3686175" y="384492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需求获取</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3" name="文本框 67"/>
          <p:cNvSpPr txBox="1">
            <a:spLocks noChangeArrowheads="1"/>
          </p:cNvSpPr>
          <p:nvPr/>
        </p:nvSpPr>
        <p:spPr bwMode="auto">
          <a:xfrm>
            <a:off x="6243638"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需求变更</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1" name="文本框 68"/>
          <p:cNvSpPr txBox="1">
            <a:spLocks noChangeArrowheads="1"/>
          </p:cNvSpPr>
          <p:nvPr/>
        </p:nvSpPr>
        <p:spPr bwMode="auto">
          <a:xfrm>
            <a:off x="8810626"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小组分工</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12" presetClass="entr" presetSubtype="1"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ppt_y</p:attrName>
                                        </p:attrNameLst>
                                      </p:cBhvr>
                                      <p:tavLst>
                                        <p:tav tm="0">
                                          <p:val>
                                            <p:strVal val="#ppt_y-#ppt_h*1.125000"/>
                                          </p:val>
                                        </p:tav>
                                        <p:tav tm="100000">
                                          <p:val>
                                            <p:strVal val="#ppt_y"/>
                                          </p:val>
                                        </p:tav>
                                      </p:tavLst>
                                    </p:anim>
                                    <p:animEffect transition="in" filter="wipe(down)">
                                      <p:cBhvr>
                                        <p:cTn id="35" dur="500"/>
                                        <p:tgtEl>
                                          <p:spTgt spid="9"/>
                                        </p:tgtEl>
                                      </p:cBhvr>
                                    </p:animEffect>
                                  </p:childTnLst>
                                </p:cTn>
                              </p:par>
                            </p:childTnLst>
                          </p:cTn>
                        </p:par>
                        <p:par>
                          <p:cTn id="36" fill="hold" nodeType="afterGroup">
                            <p:stCondLst>
                              <p:cond delay="2450"/>
                            </p:stCondLst>
                            <p:childTnLst>
                              <p:par>
                                <p:cTn id="37" presetID="22" presetClass="entr" presetSubtype="8" fill="hold" nodeType="afterEffect">
                                  <p:stCondLst>
                                    <p:cond delay="0"/>
                                  </p:stCondLst>
                                  <p:childTnLst>
                                    <p:set>
                                      <p:cBhvr>
                                        <p:cTn id="38" dur="1" fill="hold">
                                          <p:stCondLst>
                                            <p:cond delay="0"/>
                                          </p:stCondLst>
                                        </p:cTn>
                                        <p:tgtEl>
                                          <p:spTgt spid="5146"/>
                                        </p:tgtEl>
                                        <p:attrNameLst>
                                          <p:attrName>style.visibility</p:attrName>
                                        </p:attrNameLst>
                                      </p:cBhvr>
                                      <p:to>
                                        <p:strVal val="visible"/>
                                      </p:to>
                                    </p:set>
                                    <p:animEffect transition="in" filter="wipe(left)">
                                      <p:cBhvr>
                                        <p:cTn id="39" dur="350"/>
                                        <p:tgtEl>
                                          <p:spTgt spid="5146"/>
                                        </p:tgtEl>
                                      </p:cBhvr>
                                    </p:animEffect>
                                  </p:childTnLst>
                                </p:cTn>
                              </p:par>
                            </p:childTnLst>
                          </p:cTn>
                        </p:par>
                        <p:par>
                          <p:cTn id="40" fill="hold" nodeType="afterGroup">
                            <p:stCondLst>
                              <p:cond delay="2800"/>
                            </p:stCondLst>
                            <p:childTnLst>
                              <p:par>
                                <p:cTn id="41" presetID="22" presetClass="entr" presetSubtype="8" fill="hold" nodeType="afterEffect">
                                  <p:stCondLst>
                                    <p:cond delay="0"/>
                                  </p:stCondLst>
                                  <p:childTnLst>
                                    <p:set>
                                      <p:cBhvr>
                                        <p:cTn id="42" dur="1" fill="hold">
                                          <p:stCondLst>
                                            <p:cond delay="0"/>
                                          </p:stCondLst>
                                        </p:cTn>
                                        <p:tgtEl>
                                          <p:spTgt spid="5142"/>
                                        </p:tgtEl>
                                        <p:attrNameLst>
                                          <p:attrName>style.visibility</p:attrName>
                                        </p:attrNameLst>
                                      </p:cBhvr>
                                      <p:to>
                                        <p:strVal val="visible"/>
                                      </p:to>
                                    </p:set>
                                    <p:animEffect transition="in" filter="wipe(left)">
                                      <p:cBhvr>
                                        <p:cTn id="43" dur="350"/>
                                        <p:tgtEl>
                                          <p:spTgt spid="5142"/>
                                        </p:tgtEl>
                                      </p:cBhvr>
                                    </p:animEffect>
                                  </p:childTnLst>
                                </p:cTn>
                              </p:par>
                            </p:childTnLst>
                          </p:cTn>
                        </p:par>
                        <p:par>
                          <p:cTn id="44" fill="hold" nodeType="afterGroup">
                            <p:stCondLst>
                              <p:cond delay="315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par>
                                <p:cTn id="49" presetID="12" presetClass="entr" presetSubtype="1" fill="hold" grpId="0" nodeType="withEffect">
                                  <p:stCondLst>
                                    <p:cond delay="0"/>
                                  </p:stCondLst>
                                  <p:childTnLst>
                                    <p:set>
                                      <p:cBhvr>
                                        <p:cTn id="50" dur="1" fill="hold">
                                          <p:stCondLst>
                                            <p:cond delay="0"/>
                                          </p:stCondLst>
                                        </p:cTn>
                                        <p:tgtEl>
                                          <p:spTgt spid="4125"/>
                                        </p:tgtEl>
                                        <p:attrNameLst>
                                          <p:attrName>style.visibility</p:attrName>
                                        </p:attrNameLst>
                                      </p:cBhvr>
                                      <p:to>
                                        <p:strVal val="visible"/>
                                      </p:to>
                                    </p:set>
                                    <p:anim calcmode="lin" valueType="num">
                                      <p:cBhvr additive="base">
                                        <p:cTn id="51" dur="500"/>
                                        <p:tgtEl>
                                          <p:spTgt spid="4125"/>
                                        </p:tgtEl>
                                        <p:attrNameLst>
                                          <p:attrName>ppt_y</p:attrName>
                                        </p:attrNameLst>
                                      </p:cBhvr>
                                      <p:tavLst>
                                        <p:tav tm="0">
                                          <p:val>
                                            <p:strVal val="#ppt_y-#ppt_h*1.125000"/>
                                          </p:val>
                                        </p:tav>
                                        <p:tav tm="100000">
                                          <p:val>
                                            <p:strVal val="#ppt_y"/>
                                          </p:val>
                                        </p:tav>
                                      </p:tavLst>
                                    </p:anim>
                                    <p:animEffect transition="in" filter="wipe(down)">
                                      <p:cBhvr>
                                        <p:cTn id="52" dur="500"/>
                                        <p:tgtEl>
                                          <p:spTgt spid="4125"/>
                                        </p:tgtEl>
                                      </p:cBhvr>
                                    </p:animEffect>
                                  </p:childTnLst>
                                </p:cTn>
                              </p:par>
                            </p:childTnLst>
                          </p:cTn>
                        </p:par>
                        <p:par>
                          <p:cTn id="53" fill="hold">
                            <p:stCondLst>
                              <p:cond delay="3650"/>
                            </p:stCondLst>
                            <p:childTnLst>
                              <p:par>
                                <p:cTn id="54" presetID="22" presetClass="entr" presetSubtype="8" fill="hold" nodeType="afterEffect">
                                  <p:stCondLst>
                                    <p:cond delay="0"/>
                                  </p:stCondLst>
                                  <p:childTnLst>
                                    <p:set>
                                      <p:cBhvr>
                                        <p:cTn id="55" dur="1" fill="hold">
                                          <p:stCondLst>
                                            <p:cond delay="0"/>
                                          </p:stCondLst>
                                        </p:cTn>
                                        <p:tgtEl>
                                          <p:spTgt spid="5147"/>
                                        </p:tgtEl>
                                        <p:attrNameLst>
                                          <p:attrName>style.visibility</p:attrName>
                                        </p:attrNameLst>
                                      </p:cBhvr>
                                      <p:to>
                                        <p:strVal val="visible"/>
                                      </p:to>
                                    </p:set>
                                    <p:animEffect transition="in" filter="wipe(left)">
                                      <p:cBhvr>
                                        <p:cTn id="56" dur="350"/>
                                        <p:tgtEl>
                                          <p:spTgt spid="5147"/>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143"/>
                                        </p:tgtEl>
                                        <p:attrNameLst>
                                          <p:attrName>style.visibility</p:attrName>
                                        </p:attrNameLst>
                                      </p:cBhvr>
                                      <p:to>
                                        <p:strVal val="visible"/>
                                      </p:to>
                                    </p:set>
                                    <p:animEffect transition="in" filter="wipe(left)">
                                      <p:cBhvr>
                                        <p:cTn id="60" dur="350"/>
                                        <p:tgtEl>
                                          <p:spTgt spid="5143"/>
                                        </p:tgtEl>
                                      </p:cBhvr>
                                    </p:animEffect>
                                  </p:childTnLst>
                                </p:cTn>
                              </p:par>
                            </p:childTnLst>
                          </p:cTn>
                        </p:par>
                        <p:par>
                          <p:cTn id="61" fill="hold">
                            <p:stCondLst>
                              <p:cond delay="4350"/>
                            </p:stCondLst>
                            <p:childTnLst>
                              <p:par>
                                <p:cTn id="62" presetID="23" presetClass="entr" presetSubtype="16"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childTnLst>
                                </p:cTn>
                              </p:par>
                              <p:par>
                                <p:cTn id="66" presetID="12" presetClass="entr" presetSubtype="1" fill="hold" grpId="0" nodeType="withEffect">
                                  <p:stCondLst>
                                    <p:cond delay="0"/>
                                  </p:stCondLst>
                                  <p:childTnLst>
                                    <p:set>
                                      <p:cBhvr>
                                        <p:cTn id="67" dur="1" fill="hold">
                                          <p:stCondLst>
                                            <p:cond delay="0"/>
                                          </p:stCondLst>
                                        </p:cTn>
                                        <p:tgtEl>
                                          <p:spTgt spid="4123"/>
                                        </p:tgtEl>
                                        <p:attrNameLst>
                                          <p:attrName>style.visibility</p:attrName>
                                        </p:attrNameLst>
                                      </p:cBhvr>
                                      <p:to>
                                        <p:strVal val="visible"/>
                                      </p:to>
                                    </p:set>
                                    <p:anim calcmode="lin" valueType="num">
                                      <p:cBhvr additive="base">
                                        <p:cTn id="68" dur="500"/>
                                        <p:tgtEl>
                                          <p:spTgt spid="4123"/>
                                        </p:tgtEl>
                                        <p:attrNameLst>
                                          <p:attrName>ppt_y</p:attrName>
                                        </p:attrNameLst>
                                      </p:cBhvr>
                                      <p:tavLst>
                                        <p:tav tm="0">
                                          <p:val>
                                            <p:strVal val="#ppt_y-#ppt_h*1.125000"/>
                                          </p:val>
                                        </p:tav>
                                        <p:tav tm="100000">
                                          <p:val>
                                            <p:strVal val="#ppt_y"/>
                                          </p:val>
                                        </p:tav>
                                      </p:tavLst>
                                    </p:anim>
                                    <p:animEffect transition="in" filter="wipe(down)">
                                      <p:cBhvr>
                                        <p:cTn id="69" dur="500"/>
                                        <p:tgtEl>
                                          <p:spTgt spid="4123"/>
                                        </p:tgtEl>
                                      </p:cBhvr>
                                    </p:animEffect>
                                  </p:childTnLst>
                                </p:cTn>
                              </p:par>
                            </p:childTnLst>
                          </p:cTn>
                        </p:par>
                        <p:par>
                          <p:cTn id="70" fill="hold">
                            <p:stCondLst>
                              <p:cond delay="48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350"/>
                                        <p:tgtEl>
                                          <p:spTgt spid="5148"/>
                                        </p:tgtEl>
                                      </p:cBhvr>
                                    </p:animEffect>
                                  </p:childTnLst>
                                </p:cTn>
                              </p:par>
                            </p:childTnLst>
                          </p:cTn>
                        </p:par>
                        <p:par>
                          <p:cTn id="74" fill="hold">
                            <p:stCondLst>
                              <p:cond delay="5200"/>
                            </p:stCondLst>
                            <p:childTnLst>
                              <p:par>
                                <p:cTn id="75" presetID="22" presetClass="entr" presetSubtype="8" fill="hold"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350"/>
                                        <p:tgtEl>
                                          <p:spTgt spid="5144"/>
                                        </p:tgtEl>
                                      </p:cBhvr>
                                    </p:animEffect>
                                  </p:childTnLst>
                                </p:cTn>
                              </p:par>
                            </p:childTnLst>
                          </p:cTn>
                        </p:par>
                        <p:par>
                          <p:cTn id="78" fill="hold">
                            <p:stCondLst>
                              <p:cond delay="5550"/>
                            </p:stCondLst>
                            <p:childTnLst>
                              <p:par>
                                <p:cTn id="79" presetID="23" presetClass="entr" presetSubtype="16"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childTnLst>
                                </p:cTn>
                              </p:par>
                              <p:par>
                                <p:cTn id="83" presetID="12" presetClass="entr" presetSubtype="1" fill="hold" grpId="0" nodeType="withEffect">
                                  <p:stCondLst>
                                    <p:cond delay="0"/>
                                  </p:stCondLst>
                                  <p:childTnLst>
                                    <p:set>
                                      <p:cBhvr>
                                        <p:cTn id="84" dur="1" fill="hold">
                                          <p:stCondLst>
                                            <p:cond delay="0"/>
                                          </p:stCondLst>
                                        </p:cTn>
                                        <p:tgtEl>
                                          <p:spTgt spid="4121"/>
                                        </p:tgtEl>
                                        <p:attrNameLst>
                                          <p:attrName>style.visibility</p:attrName>
                                        </p:attrNameLst>
                                      </p:cBhvr>
                                      <p:to>
                                        <p:strVal val="visible"/>
                                      </p:to>
                                    </p:set>
                                    <p:anim calcmode="lin" valueType="num">
                                      <p:cBhvr additive="base">
                                        <p:cTn id="85" dur="500"/>
                                        <p:tgtEl>
                                          <p:spTgt spid="4121"/>
                                        </p:tgtEl>
                                        <p:attrNameLst>
                                          <p:attrName>ppt_y</p:attrName>
                                        </p:attrNameLst>
                                      </p:cBhvr>
                                      <p:tavLst>
                                        <p:tav tm="0">
                                          <p:val>
                                            <p:strVal val="#ppt_y-#ppt_h*1.125000"/>
                                          </p:val>
                                        </p:tav>
                                        <p:tav tm="100000">
                                          <p:val>
                                            <p:strVal val="#ppt_y"/>
                                          </p:val>
                                        </p:tav>
                                      </p:tavLst>
                                    </p:anim>
                                    <p:animEffect transition="in" filter="wipe(down)">
                                      <p:cBhvr>
                                        <p:cTn id="86" dur="500"/>
                                        <p:tgtEl>
                                          <p:spTgt spid="4121"/>
                                        </p:tgtEl>
                                      </p:cBhvr>
                                    </p:animEffect>
                                  </p:childTnLst>
                                </p:cTn>
                              </p:par>
                            </p:childTnLst>
                          </p:cTn>
                        </p:par>
                        <p:par>
                          <p:cTn id="87" fill="hold">
                            <p:stCondLst>
                              <p:cond delay="605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35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5" grpId="0"/>
      <p:bldP spid="4123" grpId="0"/>
      <p:bldP spid="41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0242" name="组合 40"/>
          <p:cNvGrpSpPr>
            <a:grpSpLocks/>
          </p:cNvGrpSpPr>
          <p:nvPr/>
        </p:nvGrpSpPr>
        <p:grpSpPr bwMode="auto">
          <a:xfrm>
            <a:off x="-136525" y="474663"/>
            <a:ext cx="12411075" cy="5784850"/>
            <a:chOff x="0" y="0"/>
            <a:chExt cx="12410868" cy="5784745"/>
          </a:xfrm>
        </p:grpSpPr>
        <p:sp>
          <p:nvSpPr>
            <p:cNvPr id="1026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6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024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4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4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4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5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025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025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026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025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025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需求获取</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254"/>
                                        </p:tgtEl>
                                        <p:attrNameLst>
                                          <p:attrName>style.visibility</p:attrName>
                                        </p:attrNameLst>
                                      </p:cBhvr>
                                      <p:to>
                                        <p:strVal val="visible"/>
                                      </p:to>
                                    </p:set>
                                    <p:anim calcmode="lin" valueType="num">
                                      <p:cBhvr additive="base">
                                        <p:cTn id="15" dur="500" fill="hold"/>
                                        <p:tgtEl>
                                          <p:spTgt spid="10254"/>
                                        </p:tgtEl>
                                        <p:attrNameLst>
                                          <p:attrName>ppt_x</p:attrName>
                                        </p:attrNameLst>
                                      </p:cBhvr>
                                      <p:tavLst>
                                        <p:tav tm="0">
                                          <p:val>
                                            <p:strVal val="#ppt_x"/>
                                          </p:val>
                                        </p:tav>
                                        <p:tav tm="100000">
                                          <p:val>
                                            <p:strVal val="#ppt_x"/>
                                          </p:val>
                                        </p:tav>
                                      </p:tavLst>
                                    </p:anim>
                                    <p:anim calcmode="lin" valueType="num">
                                      <p:cBhvr additive="base">
                                        <p:cTn id="16" dur="500" fill="hold"/>
                                        <p:tgtEl>
                                          <p:spTgt spid="10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570575" y="1352924"/>
            <a:ext cx="4895850" cy="4882636"/>
          </a:xfrm>
          <a:prstGeom prst="rect">
            <a:avLst/>
          </a:prstGeom>
        </p:spPr>
      </p:pic>
      <p:pic>
        <p:nvPicPr>
          <p:cNvPr id="10" name="图片 9" descr="C:\Users\L-Jere\Desktop\F.png"/>
          <p:cNvPicPr/>
          <p:nvPr/>
        </p:nvPicPr>
        <p:blipFill>
          <a:blip r:embed="rId5">
            <a:extLst>
              <a:ext uri="{28A0092B-C50C-407E-A947-70E740481C1C}">
                <a14:useLocalDpi xmlns:a14="http://schemas.microsoft.com/office/drawing/2010/main" val="0"/>
              </a:ext>
            </a:extLst>
          </a:blip>
          <a:srcRect/>
          <a:stretch>
            <a:fillRect/>
          </a:stretch>
        </p:blipFill>
        <p:spPr bwMode="auto">
          <a:xfrm>
            <a:off x="5673127" y="952501"/>
            <a:ext cx="6110886" cy="5803406"/>
          </a:xfrm>
          <a:prstGeom prst="rect">
            <a:avLst/>
          </a:prstGeom>
          <a:noFill/>
          <a:ln>
            <a:noFill/>
          </a:ln>
        </p:spPr>
      </p:pic>
    </p:spTree>
    <p:extLst>
      <p:ext uri="{BB962C8B-B14F-4D97-AF65-F5344CB8AC3E}">
        <p14:creationId xmlns:p14="http://schemas.microsoft.com/office/powerpoint/2010/main" val="18239580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989013" y="1759866"/>
            <a:ext cx="10372725" cy="3238500"/>
          </a:xfrm>
          <a:prstGeom prst="rect">
            <a:avLst/>
          </a:prstGeom>
        </p:spPr>
      </p:pic>
      <p:pic>
        <p:nvPicPr>
          <p:cNvPr id="3" name="图片 2"/>
          <p:cNvPicPr>
            <a:picLocks noChangeAspect="1"/>
          </p:cNvPicPr>
          <p:nvPr/>
        </p:nvPicPr>
        <p:blipFill>
          <a:blip r:embed="rId5"/>
          <a:stretch>
            <a:fillRect/>
          </a:stretch>
        </p:blipFill>
        <p:spPr>
          <a:xfrm>
            <a:off x="989013" y="1999438"/>
            <a:ext cx="10363200" cy="3219450"/>
          </a:xfrm>
          <a:prstGeom prst="rect">
            <a:avLst/>
          </a:prstGeom>
        </p:spPr>
      </p:pic>
      <p:pic>
        <p:nvPicPr>
          <p:cNvPr id="4" name="图片 3"/>
          <p:cNvPicPr>
            <a:picLocks noChangeAspect="1"/>
          </p:cNvPicPr>
          <p:nvPr/>
        </p:nvPicPr>
        <p:blipFill>
          <a:blip r:embed="rId6"/>
          <a:stretch>
            <a:fillRect/>
          </a:stretch>
        </p:blipFill>
        <p:spPr>
          <a:xfrm>
            <a:off x="989013" y="2209843"/>
            <a:ext cx="10372725" cy="3133725"/>
          </a:xfrm>
          <a:prstGeom prst="rect">
            <a:avLst/>
          </a:prstGeom>
        </p:spPr>
      </p:pic>
      <p:pic>
        <p:nvPicPr>
          <p:cNvPr id="5" name="图片 4"/>
          <p:cNvPicPr>
            <a:picLocks noChangeAspect="1"/>
          </p:cNvPicPr>
          <p:nvPr/>
        </p:nvPicPr>
        <p:blipFill>
          <a:blip r:embed="rId7"/>
          <a:stretch>
            <a:fillRect/>
          </a:stretch>
        </p:blipFill>
        <p:spPr>
          <a:xfrm>
            <a:off x="989013" y="2516090"/>
            <a:ext cx="10363200" cy="3152775"/>
          </a:xfrm>
          <a:prstGeom prst="rect">
            <a:avLst/>
          </a:prstGeom>
        </p:spPr>
      </p:pic>
    </p:spTree>
    <p:extLst>
      <p:ext uri="{BB962C8B-B14F-4D97-AF65-F5344CB8AC3E}">
        <p14:creationId xmlns:p14="http://schemas.microsoft.com/office/powerpoint/2010/main" val="13350436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fill="hold" nodeType="after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ppt_x"/>
                                          </p:val>
                                        </p:tav>
                                        <p:tav tm="100000">
                                          <p:val>
                                            <p:strVal val="#ppt_x"/>
                                          </p:val>
                                        </p:tav>
                                      </p:tavLst>
                                    </p:anim>
                                    <p:anim calcmode="lin" valueType="num">
                                      <p:cBhvr additive="base">
                                        <p:cTn id="18" dur="10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3750"/>
                            </p:stCondLst>
                            <p:childTnLst>
                              <p:par>
                                <p:cTn id="20" presetID="2" presetClass="entr" presetSubtype="4" fill="hold" nodeType="after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fill="hold"/>
                                        <p:tgtEl>
                                          <p:spTgt spid="5"/>
                                        </p:tgtEl>
                                        <p:attrNameLst>
                                          <p:attrName>ppt_x</p:attrName>
                                        </p:attrNameLst>
                                      </p:cBhvr>
                                      <p:tavLst>
                                        <p:tav tm="0">
                                          <p:val>
                                            <p:strVal val="#ppt_x"/>
                                          </p:val>
                                        </p:tav>
                                        <p:tav tm="100000">
                                          <p:val>
                                            <p:strVal val="#ppt_x"/>
                                          </p:val>
                                        </p:tav>
                                      </p:tavLst>
                                    </p:anim>
                                    <p:anim calcmode="lin" valueType="num">
                                      <p:cBhvr additive="base">
                                        <p:cTn id="23"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1948164213"/>
              </p:ext>
            </p:extLst>
          </p:nvPr>
        </p:nvGraphicFramePr>
        <p:xfrm>
          <a:off x="3408564" y="952501"/>
          <a:ext cx="5365347" cy="5745480"/>
        </p:xfrm>
        <a:graphic>
          <a:graphicData uri="http://schemas.openxmlformats.org/drawingml/2006/table">
            <a:tbl>
              <a:tblPr>
                <a:tableStyleId>{5C22544A-7EE6-4342-B048-85BDC9FD1C3A}</a:tableStyleId>
              </a:tblPr>
              <a:tblGrid>
                <a:gridCol w="649810">
                  <a:extLst>
                    <a:ext uri="{9D8B030D-6E8A-4147-A177-3AD203B41FA5}">
                      <a16:colId xmlns:a16="http://schemas.microsoft.com/office/drawing/2014/main" val="3258677657"/>
                    </a:ext>
                  </a:extLst>
                </a:gridCol>
                <a:gridCol w="756853">
                  <a:extLst>
                    <a:ext uri="{9D8B030D-6E8A-4147-A177-3AD203B41FA5}">
                      <a16:colId xmlns:a16="http://schemas.microsoft.com/office/drawing/2014/main" val="3766215983"/>
                    </a:ext>
                  </a:extLst>
                </a:gridCol>
                <a:gridCol w="787077">
                  <a:extLst>
                    <a:ext uri="{9D8B030D-6E8A-4147-A177-3AD203B41FA5}">
                      <a16:colId xmlns:a16="http://schemas.microsoft.com/office/drawing/2014/main" val="1302135432"/>
                    </a:ext>
                  </a:extLst>
                </a:gridCol>
                <a:gridCol w="1588637">
                  <a:extLst>
                    <a:ext uri="{9D8B030D-6E8A-4147-A177-3AD203B41FA5}">
                      <a16:colId xmlns:a16="http://schemas.microsoft.com/office/drawing/2014/main" val="2630462630"/>
                    </a:ext>
                  </a:extLst>
                </a:gridCol>
                <a:gridCol w="1582970">
                  <a:extLst>
                    <a:ext uri="{9D8B030D-6E8A-4147-A177-3AD203B41FA5}">
                      <a16:colId xmlns:a16="http://schemas.microsoft.com/office/drawing/2014/main" val="3178135856"/>
                    </a:ext>
                  </a:extLst>
                </a:gridCol>
              </a:tblGrid>
              <a:tr h="339924">
                <a:tc>
                  <a:txBody>
                    <a:bodyPr/>
                    <a:lstStyle/>
                    <a:p>
                      <a:pPr indent="304800" algn="just">
                        <a:spcAft>
                          <a:spcPts val="0"/>
                        </a:spcAft>
                      </a:pPr>
                      <a:r>
                        <a:rPr lang="zh-CN" sz="1300" kern="0" dirty="0">
                          <a:effectLst/>
                        </a:rPr>
                        <a:t>用户类</a:t>
                      </a:r>
                      <a:endParaRPr lang="zh-CN" sz="1300" kern="100" dirty="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用户代表</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用户分类</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理由</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职责</a:t>
                      </a:r>
                      <a:endParaRPr lang="zh-CN" sz="1300" kern="10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val="80484383"/>
                  </a:ext>
                </a:extLst>
              </a:tr>
              <a:tr h="1359697">
                <a:tc>
                  <a:txBody>
                    <a:bodyPr/>
                    <a:lstStyle/>
                    <a:p>
                      <a:pPr indent="304800" algn="just">
                        <a:spcAft>
                          <a:spcPts val="0"/>
                        </a:spcAft>
                      </a:pPr>
                      <a:r>
                        <a:rPr lang="zh-CN" sz="1300" kern="0" dirty="0">
                          <a:effectLst/>
                        </a:rPr>
                        <a:t>教师用户</a:t>
                      </a:r>
                      <a:endParaRPr lang="zh-CN" sz="1300" kern="100" dirty="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dirty="0">
                          <a:effectLst/>
                        </a:rPr>
                        <a:t>杨枨老师</a:t>
                      </a:r>
                      <a:endParaRPr lang="zh-CN" sz="1300" kern="100" dirty="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dirty="0">
                          <a:effectLst/>
                        </a:rPr>
                        <a:t>关键用户</a:t>
                      </a:r>
                      <a:endParaRPr lang="zh-CN" sz="1300" kern="100" dirty="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dirty="0">
                          <a:effectLst/>
                        </a:rPr>
                        <a:t>项目由杨枨老师布置，杨枨老师做教师用户代表可以清楚的反应教师用户的需求，杨枨老师同时作为项目下达者，清楚的知道项目内容及要求。</a:t>
                      </a:r>
                      <a:endParaRPr lang="zh-CN" sz="1300" kern="100" dirty="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dirty="0">
                          <a:effectLst/>
                        </a:rPr>
                        <a:t>同分析师交流与沟通，提出教师方的需求，在开发过程中发现和总结存在的问题和弊端并审查最终结果。</a:t>
                      </a:r>
                      <a:endParaRPr lang="zh-CN" sz="1300" kern="1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val="804676595"/>
                  </a:ext>
                </a:extLst>
              </a:tr>
              <a:tr h="1529659">
                <a:tc>
                  <a:txBody>
                    <a:bodyPr/>
                    <a:lstStyle/>
                    <a:p>
                      <a:pPr indent="304800" algn="just">
                        <a:spcAft>
                          <a:spcPts val="0"/>
                        </a:spcAft>
                      </a:pPr>
                      <a:r>
                        <a:rPr lang="zh-CN" sz="1300" kern="0">
                          <a:effectLst/>
                        </a:rPr>
                        <a:t>管理员</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李泽龙</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直接用户</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dirty="0">
                          <a:effectLst/>
                        </a:rPr>
                        <a:t>该用户代表为杨枨老师的研究生，有很高的学历和知识水平，熟悉软件项目开发，对我们做这个网站需求调研项目也有所了解，能给我们提供有价值的管理员需求。</a:t>
                      </a:r>
                      <a:endParaRPr lang="zh-CN" sz="1300" kern="100" dirty="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dirty="0">
                          <a:effectLst/>
                        </a:rPr>
                        <a:t>以管理员的身份提出需求并拟定好设计方案，发现过程中的问题并提出。</a:t>
                      </a:r>
                      <a:endParaRPr lang="zh-CN" sz="1300" kern="1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val="3528194125"/>
                  </a:ext>
                </a:extLst>
              </a:tr>
              <a:tr h="849811">
                <a:tc>
                  <a:txBody>
                    <a:bodyPr/>
                    <a:lstStyle/>
                    <a:p>
                      <a:pPr indent="304800" algn="just">
                        <a:spcAft>
                          <a:spcPts val="0"/>
                        </a:spcAft>
                      </a:pPr>
                      <a:r>
                        <a:rPr lang="zh-CN" sz="1300" kern="0">
                          <a:effectLst/>
                        </a:rPr>
                        <a:t>学生代表</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蒋家俊</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直接用户</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dirty="0">
                          <a:effectLst/>
                        </a:rPr>
                        <a:t>作为本专业的学生，能更清楚的理解自己对该方面的知识欠缺什么需要什么，且约谈容易。</a:t>
                      </a:r>
                      <a:endParaRPr lang="zh-CN" sz="1300" kern="100" dirty="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dirty="0">
                          <a:effectLst/>
                        </a:rPr>
                        <a:t>从学生的角度同附近的学生一同探讨决定并提出学生方的需求与界面的要求。</a:t>
                      </a:r>
                      <a:endParaRPr lang="zh-CN" sz="1300" kern="1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val="424529612"/>
                  </a:ext>
                </a:extLst>
              </a:tr>
              <a:tr h="849811">
                <a:tc>
                  <a:txBody>
                    <a:bodyPr/>
                    <a:lstStyle/>
                    <a:p>
                      <a:pPr indent="304800" algn="just">
                        <a:spcAft>
                          <a:spcPts val="0"/>
                        </a:spcAft>
                      </a:pPr>
                      <a:r>
                        <a:rPr lang="zh-CN" sz="1300" kern="0">
                          <a:effectLst/>
                        </a:rPr>
                        <a:t>游客代表</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陈佳佳</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直接用户</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a:effectLst/>
                        </a:rPr>
                        <a:t>作为还未接触该学科的本专业学生，有一定的知识基础也用一定的兴趣，且约谈容易。</a:t>
                      </a:r>
                      <a:endParaRPr lang="zh-CN" sz="1300" kern="100">
                        <a:effectLst/>
                        <a:latin typeface="Times New Roman" panose="02020603050405020304" pitchFamily="18" charset="0"/>
                        <a:ea typeface="宋体" panose="02010600030101010101" pitchFamily="2" charset="-122"/>
                      </a:endParaRPr>
                    </a:p>
                  </a:txBody>
                  <a:tcPr marL="56267" marR="56267" marT="0" marB="0"/>
                </a:tc>
                <a:tc>
                  <a:txBody>
                    <a:bodyPr/>
                    <a:lstStyle/>
                    <a:p>
                      <a:pPr indent="304800" algn="just">
                        <a:spcAft>
                          <a:spcPts val="0"/>
                        </a:spcAft>
                      </a:pPr>
                      <a:r>
                        <a:rPr lang="zh-CN" sz="1300" kern="0" dirty="0">
                          <a:effectLst/>
                        </a:rPr>
                        <a:t>以游客的角度总结游客方的需求并提出。</a:t>
                      </a:r>
                      <a:endParaRPr lang="zh-CN" sz="1300" kern="1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a16="http://schemas.microsoft.com/office/drawing/2014/main" val="1869015263"/>
                  </a:ext>
                </a:extLst>
              </a:tr>
            </a:tbl>
          </a:graphicData>
        </a:graphic>
      </p:graphicFrame>
    </p:spTree>
    <p:extLst>
      <p:ext uri="{BB962C8B-B14F-4D97-AF65-F5344CB8AC3E}">
        <p14:creationId xmlns:p14="http://schemas.microsoft.com/office/powerpoint/2010/main" val="29641227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3344178" y="1218328"/>
            <a:ext cx="5494120" cy="5283283"/>
          </a:xfrm>
          <a:prstGeom prst="rect">
            <a:avLst/>
          </a:prstGeom>
        </p:spPr>
      </p:pic>
    </p:spTree>
    <p:extLst>
      <p:ext uri="{BB962C8B-B14F-4D97-AF65-F5344CB8AC3E}">
        <p14:creationId xmlns:p14="http://schemas.microsoft.com/office/powerpoint/2010/main" val="18039900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文本框 10"/>
          <p:cNvSpPr txBox="1"/>
          <p:nvPr/>
        </p:nvSpPr>
        <p:spPr>
          <a:xfrm>
            <a:off x="4475502" y="2345666"/>
            <a:ext cx="3231472" cy="1569660"/>
          </a:xfrm>
          <a:prstGeom prst="rect">
            <a:avLst/>
          </a:prstGeom>
          <a:noFill/>
        </p:spPr>
        <p:txBody>
          <a:bodyPr wrap="square" rtlCol="0">
            <a:spAutoFit/>
          </a:bodyPr>
          <a:lstStyle/>
          <a:p>
            <a:r>
              <a:rPr lang="en-US" altLang="zh-CN" sz="3200" dirty="0" err="1" smtClean="0">
                <a:solidFill>
                  <a:schemeClr val="bg1"/>
                </a:solidFill>
              </a:rPr>
              <a:t>Axure</a:t>
            </a:r>
            <a:r>
              <a:rPr lang="en-US" altLang="zh-CN" sz="3200" dirty="0" smtClean="0">
                <a:solidFill>
                  <a:schemeClr val="bg1"/>
                </a:solidFill>
              </a:rPr>
              <a:t> RP</a:t>
            </a:r>
            <a:r>
              <a:rPr lang="zh-CN" altLang="en-US" sz="3200" dirty="0" smtClean="0">
                <a:solidFill>
                  <a:schemeClr val="bg1"/>
                </a:solidFill>
              </a:rPr>
              <a:t>设计界面原型辅助需求的获取</a:t>
            </a:r>
            <a:endParaRPr lang="en-US" altLang="zh-CN" sz="3200" dirty="0" smtClean="0">
              <a:solidFill>
                <a:schemeClr val="bg1"/>
              </a:solidFill>
            </a:endParaRPr>
          </a:p>
        </p:txBody>
      </p:sp>
    </p:spTree>
    <p:extLst>
      <p:ext uri="{BB962C8B-B14F-4D97-AF65-F5344CB8AC3E}">
        <p14:creationId xmlns:p14="http://schemas.microsoft.com/office/powerpoint/2010/main" val="30722753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 name="图片 9" descr="C:\Users\L-Jere\AppData\Local\Temp\WeChat Files\368286ef0b5105d62f2c795c1f01bf9.png"/>
          <p:cNvPicPr/>
          <p:nvPr/>
        </p:nvPicPr>
        <p:blipFill>
          <a:blip r:embed="rId4">
            <a:extLst>
              <a:ext uri="{28A0092B-C50C-407E-A947-70E740481C1C}">
                <a14:useLocalDpi xmlns:a14="http://schemas.microsoft.com/office/drawing/2010/main" val="0"/>
              </a:ext>
            </a:extLst>
          </a:blip>
          <a:srcRect/>
          <a:stretch>
            <a:fillRect/>
          </a:stretch>
        </p:blipFill>
        <p:spPr bwMode="auto">
          <a:xfrm>
            <a:off x="5811745" y="1570839"/>
            <a:ext cx="5273675" cy="4391025"/>
          </a:xfrm>
          <a:prstGeom prst="rect">
            <a:avLst/>
          </a:prstGeom>
          <a:noFill/>
          <a:ln>
            <a:noFill/>
          </a:ln>
        </p:spPr>
      </p:pic>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文本框 10"/>
          <p:cNvSpPr txBox="1"/>
          <p:nvPr/>
        </p:nvSpPr>
        <p:spPr>
          <a:xfrm>
            <a:off x="1530150" y="3034233"/>
            <a:ext cx="2725445" cy="830997"/>
          </a:xfrm>
          <a:prstGeom prst="rect">
            <a:avLst/>
          </a:prstGeom>
          <a:noFill/>
        </p:spPr>
        <p:txBody>
          <a:bodyPr wrap="square" rtlCol="0">
            <a:spAutoFit/>
          </a:bodyPr>
          <a:lstStyle/>
          <a:p>
            <a:r>
              <a:rPr lang="zh-CN" altLang="en-US" sz="2400" dirty="0">
                <a:solidFill>
                  <a:schemeClr val="bg1"/>
                </a:solidFill>
                <a:latin typeface="Arial" panose="020B0604020202020204" pitchFamily="34" charset="0"/>
              </a:rPr>
              <a:t> 采用</a:t>
            </a:r>
            <a:r>
              <a:rPr lang="en-US" altLang="zh-CN" sz="2400" dirty="0">
                <a:solidFill>
                  <a:schemeClr val="bg1"/>
                </a:solidFill>
                <a:latin typeface="Arial" panose="020B0604020202020204" pitchFamily="34" charset="0"/>
              </a:rPr>
              <a:t>《</a:t>
            </a:r>
            <a:r>
              <a:rPr lang="zh-CN" altLang="en-US" sz="2400" dirty="0">
                <a:solidFill>
                  <a:schemeClr val="bg1"/>
                </a:solidFill>
                <a:latin typeface="Arial" panose="020B0604020202020204" pitchFamily="34" charset="0"/>
              </a:rPr>
              <a:t>软件需求</a:t>
            </a:r>
            <a:r>
              <a:rPr lang="en-US" altLang="zh-CN" sz="2400" dirty="0">
                <a:solidFill>
                  <a:schemeClr val="bg1"/>
                </a:solidFill>
                <a:latin typeface="Arial" panose="020B0604020202020204" pitchFamily="34" charset="0"/>
              </a:rPr>
              <a:t>》P511</a:t>
            </a:r>
            <a:r>
              <a:rPr lang="zh-CN" altLang="en-US" sz="2400" dirty="0">
                <a:solidFill>
                  <a:schemeClr val="bg1"/>
                </a:solidFill>
                <a:latin typeface="Arial" panose="020B0604020202020204" pitchFamily="34" charset="0"/>
              </a:rPr>
              <a:t>提供的模版</a:t>
            </a:r>
            <a:endParaRPr lang="en-US" altLang="zh-CN" sz="2400" dirty="0" smtClean="0">
              <a:solidFill>
                <a:srgbClr val="FF0000"/>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3378503267"/>
              </p:ext>
            </p:extLst>
          </p:nvPr>
        </p:nvGraphicFramePr>
        <p:xfrm>
          <a:off x="5224681" y="905076"/>
          <a:ext cx="6316290" cy="5920308"/>
        </p:xfrm>
        <a:graphic>
          <a:graphicData uri="http://schemas.openxmlformats.org/drawingml/2006/table">
            <a:tbl>
              <a:tblPr firstRow="1" firstCol="1" bandRow="1">
                <a:tableStyleId>{5C22544A-7EE6-4342-B048-85BDC9FD1C3A}</a:tableStyleId>
              </a:tblPr>
              <a:tblGrid>
                <a:gridCol w="1174159">
                  <a:extLst>
                    <a:ext uri="{9D8B030D-6E8A-4147-A177-3AD203B41FA5}">
                      <a16:colId xmlns:a16="http://schemas.microsoft.com/office/drawing/2014/main" val="3939518997"/>
                    </a:ext>
                  </a:extLst>
                </a:gridCol>
                <a:gridCol w="5142131">
                  <a:extLst>
                    <a:ext uri="{9D8B030D-6E8A-4147-A177-3AD203B41FA5}">
                      <a16:colId xmlns:a16="http://schemas.microsoft.com/office/drawing/2014/main" val="4253193913"/>
                    </a:ext>
                  </a:extLst>
                </a:gridCol>
              </a:tblGrid>
              <a:tr h="195931">
                <a:tc>
                  <a:txBody>
                    <a:bodyPr/>
                    <a:lstStyle/>
                    <a:p>
                      <a:pPr algn="just">
                        <a:spcAft>
                          <a:spcPts val="0"/>
                        </a:spcAft>
                      </a:pPr>
                      <a:r>
                        <a:rPr lang="zh-CN" sz="1300" kern="100" dirty="0">
                          <a:effectLst/>
                        </a:rPr>
                        <a:t>用例名称</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找回密码</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251217950"/>
                  </a:ext>
                </a:extLst>
              </a:tr>
              <a:tr h="195931">
                <a:tc>
                  <a:txBody>
                    <a:bodyPr/>
                    <a:lstStyle/>
                    <a:p>
                      <a:pPr algn="just">
                        <a:spcAft>
                          <a:spcPts val="0"/>
                        </a:spcAft>
                      </a:pPr>
                      <a:r>
                        <a:rPr lang="zh-CN" sz="1300" kern="100" dirty="0">
                          <a:effectLst/>
                        </a:rPr>
                        <a:t>用例编号</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300" kern="100" dirty="0">
                          <a:effectLst/>
                        </a:rPr>
                        <a:t>UCc1</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587751569"/>
                  </a:ext>
                </a:extLst>
              </a:tr>
              <a:tr h="195931">
                <a:tc>
                  <a:txBody>
                    <a:bodyPr/>
                    <a:lstStyle/>
                    <a:p>
                      <a:pPr algn="just">
                        <a:spcAft>
                          <a:spcPts val="0"/>
                        </a:spcAft>
                      </a:pPr>
                      <a:r>
                        <a:rPr lang="zh-CN" sz="1300" kern="100" dirty="0">
                          <a:effectLst/>
                        </a:rPr>
                        <a:t>对应图示</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300" kern="100" dirty="0">
                          <a:effectLst/>
                        </a:rPr>
                        <a:t>ADc1,SDc1</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356560291"/>
                  </a:ext>
                </a:extLst>
              </a:tr>
              <a:tr h="195931">
                <a:tc>
                  <a:txBody>
                    <a:bodyPr/>
                    <a:lstStyle/>
                    <a:p>
                      <a:pPr algn="just">
                        <a:spcAft>
                          <a:spcPts val="0"/>
                        </a:spcAft>
                      </a:pPr>
                      <a:r>
                        <a:rPr lang="zh-CN" sz="1300" kern="100" dirty="0">
                          <a:effectLst/>
                        </a:rPr>
                        <a:t>对应测试</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300" kern="100" dirty="0">
                          <a:effectLst/>
                        </a:rPr>
                        <a:t>UTc1</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3260588630"/>
                  </a:ext>
                </a:extLst>
              </a:tr>
              <a:tr h="195931">
                <a:tc>
                  <a:txBody>
                    <a:bodyPr/>
                    <a:lstStyle/>
                    <a:p>
                      <a:pPr algn="just">
                        <a:spcAft>
                          <a:spcPts val="0"/>
                        </a:spcAft>
                      </a:pPr>
                      <a:r>
                        <a:rPr lang="zh-CN" sz="1300" kern="100" dirty="0">
                          <a:effectLst/>
                        </a:rPr>
                        <a:t>创建者</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金浩楠</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127688974"/>
                  </a:ext>
                </a:extLst>
              </a:tr>
              <a:tr h="195931">
                <a:tc>
                  <a:txBody>
                    <a:bodyPr/>
                    <a:lstStyle/>
                    <a:p>
                      <a:pPr algn="just">
                        <a:spcAft>
                          <a:spcPts val="0"/>
                        </a:spcAft>
                      </a:pPr>
                      <a:r>
                        <a:rPr lang="zh-CN" sz="1300" kern="100">
                          <a:effectLst/>
                        </a:rPr>
                        <a:t>最后更新者</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葛倍良</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472493856"/>
                  </a:ext>
                </a:extLst>
              </a:tr>
              <a:tr h="195931">
                <a:tc>
                  <a:txBody>
                    <a:bodyPr/>
                    <a:lstStyle/>
                    <a:p>
                      <a:pPr algn="just">
                        <a:spcAft>
                          <a:spcPts val="0"/>
                        </a:spcAft>
                      </a:pPr>
                      <a:r>
                        <a:rPr lang="zh-CN" sz="1300" kern="100">
                          <a:effectLst/>
                        </a:rPr>
                        <a:t>创建日期</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300" kern="100" dirty="0">
                          <a:effectLst/>
                        </a:rPr>
                        <a:t>2017</a:t>
                      </a:r>
                      <a:r>
                        <a:rPr lang="zh-CN" sz="1300" kern="100" dirty="0">
                          <a:effectLst/>
                        </a:rPr>
                        <a:t>年</a:t>
                      </a:r>
                      <a:r>
                        <a:rPr lang="en-US" sz="1300" kern="100" dirty="0">
                          <a:effectLst/>
                        </a:rPr>
                        <a:t>11</a:t>
                      </a:r>
                      <a:r>
                        <a:rPr lang="zh-CN" sz="1300" kern="100" dirty="0">
                          <a:effectLst/>
                        </a:rPr>
                        <a:t>月</a:t>
                      </a:r>
                      <a:r>
                        <a:rPr lang="en-US" sz="1300" kern="100" dirty="0">
                          <a:effectLst/>
                        </a:rPr>
                        <a:t>25</a:t>
                      </a:r>
                      <a:r>
                        <a:rPr lang="zh-CN" sz="1300" kern="100" dirty="0">
                          <a:effectLst/>
                        </a:rPr>
                        <a:t>日</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39471223"/>
                  </a:ext>
                </a:extLst>
              </a:tr>
              <a:tr h="372948">
                <a:tc>
                  <a:txBody>
                    <a:bodyPr/>
                    <a:lstStyle/>
                    <a:p>
                      <a:pPr algn="just">
                        <a:spcAft>
                          <a:spcPts val="0"/>
                        </a:spcAft>
                      </a:pPr>
                      <a:r>
                        <a:rPr lang="zh-CN" sz="1300" kern="100">
                          <a:effectLst/>
                        </a:rPr>
                        <a:t>最后更新日期</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300" kern="100" dirty="0">
                          <a:effectLst/>
                        </a:rPr>
                        <a:t>2017</a:t>
                      </a:r>
                      <a:r>
                        <a:rPr lang="zh-CN" sz="1300" kern="100" dirty="0">
                          <a:effectLst/>
                        </a:rPr>
                        <a:t>年</a:t>
                      </a:r>
                      <a:r>
                        <a:rPr lang="en-US" sz="1300" kern="100" dirty="0">
                          <a:effectLst/>
                        </a:rPr>
                        <a:t>12</a:t>
                      </a:r>
                      <a:r>
                        <a:rPr lang="zh-CN" sz="1300" kern="100" dirty="0">
                          <a:effectLst/>
                        </a:rPr>
                        <a:t>月</a:t>
                      </a:r>
                      <a:r>
                        <a:rPr lang="en-US" sz="1300" kern="100" dirty="0">
                          <a:effectLst/>
                        </a:rPr>
                        <a:t>15</a:t>
                      </a:r>
                      <a:r>
                        <a:rPr lang="zh-CN" sz="1300" kern="100" dirty="0">
                          <a:effectLst/>
                        </a:rPr>
                        <a:t>日</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747219726"/>
                  </a:ext>
                </a:extLst>
              </a:tr>
              <a:tr h="195931">
                <a:tc>
                  <a:txBody>
                    <a:bodyPr/>
                    <a:lstStyle/>
                    <a:p>
                      <a:pPr algn="just">
                        <a:spcAft>
                          <a:spcPts val="0"/>
                        </a:spcAft>
                      </a:pPr>
                      <a:r>
                        <a:rPr lang="zh-CN" sz="1300" kern="100">
                          <a:effectLst/>
                        </a:rPr>
                        <a:t>用例概述</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教师在忘记密码时或是多次输入账号密码失败时</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304940338"/>
                  </a:ext>
                </a:extLst>
              </a:tr>
              <a:tr h="195931">
                <a:tc>
                  <a:txBody>
                    <a:bodyPr/>
                    <a:lstStyle/>
                    <a:p>
                      <a:pPr algn="just">
                        <a:spcAft>
                          <a:spcPts val="0"/>
                        </a:spcAft>
                      </a:pPr>
                      <a:r>
                        <a:rPr lang="zh-CN" sz="1300" kern="100">
                          <a:effectLst/>
                        </a:rPr>
                        <a:t>主参与者</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教师</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810831899"/>
                  </a:ext>
                </a:extLst>
              </a:tr>
              <a:tr h="195931">
                <a:tc>
                  <a:txBody>
                    <a:bodyPr/>
                    <a:lstStyle/>
                    <a:p>
                      <a:pPr algn="just">
                        <a:spcAft>
                          <a:spcPts val="0"/>
                        </a:spcAft>
                      </a:pPr>
                      <a:r>
                        <a:rPr lang="zh-CN" sz="1300" kern="100">
                          <a:effectLst/>
                        </a:rPr>
                        <a:t>次要参与者</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管理人员</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275277595"/>
                  </a:ext>
                </a:extLst>
              </a:tr>
              <a:tr h="195931">
                <a:tc>
                  <a:txBody>
                    <a:bodyPr/>
                    <a:lstStyle/>
                    <a:p>
                      <a:pPr algn="just">
                        <a:spcAft>
                          <a:spcPts val="0"/>
                        </a:spcAft>
                      </a:pPr>
                      <a:r>
                        <a:rPr lang="zh-CN" sz="1300" kern="100">
                          <a:effectLst/>
                        </a:rPr>
                        <a:t>用例场景</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在登录界面右下方点击找回密码按钮</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954516032"/>
                  </a:ext>
                </a:extLst>
              </a:tr>
              <a:tr h="195931">
                <a:tc>
                  <a:txBody>
                    <a:bodyPr/>
                    <a:lstStyle/>
                    <a:p>
                      <a:pPr algn="just">
                        <a:spcAft>
                          <a:spcPts val="0"/>
                        </a:spcAft>
                      </a:pPr>
                      <a:r>
                        <a:rPr lang="zh-CN" sz="1300" kern="100">
                          <a:effectLst/>
                        </a:rPr>
                        <a:t>前置条件</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点击找回密码按钮</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525521585"/>
                  </a:ext>
                </a:extLst>
              </a:tr>
              <a:tr h="195931">
                <a:tc>
                  <a:txBody>
                    <a:bodyPr/>
                    <a:lstStyle/>
                    <a:p>
                      <a:pPr algn="just">
                        <a:spcAft>
                          <a:spcPts val="0"/>
                        </a:spcAft>
                      </a:pPr>
                      <a:r>
                        <a:rPr lang="zh-CN" sz="1300" kern="100">
                          <a:effectLst/>
                        </a:rPr>
                        <a:t>后置条件</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跳转到登录界面</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053989643"/>
                  </a:ext>
                </a:extLst>
              </a:tr>
              <a:tr h="979656">
                <a:tc>
                  <a:txBody>
                    <a:bodyPr/>
                    <a:lstStyle/>
                    <a:p>
                      <a:pPr algn="just">
                        <a:spcAft>
                          <a:spcPts val="0"/>
                        </a:spcAft>
                      </a:pPr>
                      <a:r>
                        <a:rPr lang="zh-CN" sz="1300" kern="100">
                          <a:effectLst/>
                        </a:rPr>
                        <a:t>基本事件流</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marL="342900" lvl="0" indent="-342900" algn="just">
                        <a:spcAft>
                          <a:spcPts val="0"/>
                        </a:spcAft>
                        <a:buFont typeface="+mj-lt"/>
                        <a:buAutoNum type="arabicPeriod"/>
                      </a:pPr>
                      <a:r>
                        <a:rPr lang="zh-CN" sz="1300" kern="100" dirty="0">
                          <a:effectLst/>
                        </a:rPr>
                        <a:t>点击找回密码</a:t>
                      </a:r>
                    </a:p>
                    <a:p>
                      <a:pPr marL="342900" lvl="0" indent="-342900" algn="just">
                        <a:spcAft>
                          <a:spcPts val="0"/>
                        </a:spcAft>
                        <a:buFont typeface="+mj-lt"/>
                        <a:buAutoNum type="arabicPeriod"/>
                      </a:pPr>
                      <a:r>
                        <a:rPr lang="zh-CN" sz="1300" kern="100" dirty="0">
                          <a:effectLst/>
                        </a:rPr>
                        <a:t>输入教师信息，保护问题等等</a:t>
                      </a:r>
                    </a:p>
                    <a:p>
                      <a:pPr marL="342900" lvl="0" indent="-342900" algn="just">
                        <a:spcAft>
                          <a:spcPts val="0"/>
                        </a:spcAft>
                        <a:buFont typeface="+mj-lt"/>
                        <a:buAutoNum type="arabicPeriod"/>
                      </a:pPr>
                      <a:r>
                        <a:rPr lang="zh-CN" sz="1300" kern="100" dirty="0">
                          <a:effectLst/>
                        </a:rPr>
                        <a:t>填写修改密码</a:t>
                      </a:r>
                    </a:p>
                    <a:p>
                      <a:pPr marL="342900" lvl="0" indent="-342900" algn="just">
                        <a:spcAft>
                          <a:spcPts val="0"/>
                        </a:spcAft>
                        <a:buFont typeface="+mj-lt"/>
                        <a:buAutoNum type="arabicPeriod"/>
                      </a:pPr>
                      <a:r>
                        <a:rPr lang="zh-CN" sz="1300" kern="100" dirty="0">
                          <a:effectLst/>
                        </a:rPr>
                        <a:t>修改成功</a:t>
                      </a:r>
                    </a:p>
                    <a:p>
                      <a:pPr marL="342900" lvl="0" indent="-342900" algn="just">
                        <a:spcAft>
                          <a:spcPts val="0"/>
                        </a:spcAft>
                        <a:buFont typeface="+mj-lt"/>
                        <a:buAutoNum type="arabicPeriod"/>
                      </a:pPr>
                      <a:r>
                        <a:rPr lang="zh-CN" sz="1300" kern="100" dirty="0">
                          <a:effectLst/>
                        </a:rPr>
                        <a:t>回到登录界面</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935259214"/>
                  </a:ext>
                </a:extLst>
              </a:tr>
              <a:tr h="783725">
                <a:tc>
                  <a:txBody>
                    <a:bodyPr/>
                    <a:lstStyle/>
                    <a:p>
                      <a:pPr algn="just">
                        <a:spcAft>
                          <a:spcPts val="0"/>
                        </a:spcAft>
                      </a:pPr>
                      <a:r>
                        <a:rPr lang="zh-CN" sz="1300" kern="100">
                          <a:effectLst/>
                        </a:rPr>
                        <a:t>异常</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marL="342900" lvl="0" indent="-342900" algn="just">
                        <a:spcAft>
                          <a:spcPts val="0"/>
                        </a:spcAft>
                        <a:buFont typeface="+mj-lt"/>
                        <a:buAutoNum type="arabicPeriod"/>
                      </a:pPr>
                      <a:r>
                        <a:rPr lang="zh-CN" sz="1300" kern="100" dirty="0">
                          <a:effectLst/>
                        </a:rPr>
                        <a:t>不存在的帐号信息</a:t>
                      </a:r>
                    </a:p>
                    <a:p>
                      <a:pPr marL="342900" lvl="0" indent="-342900" algn="just">
                        <a:spcAft>
                          <a:spcPts val="0"/>
                        </a:spcAft>
                        <a:buFont typeface="+mj-lt"/>
                        <a:buAutoNum type="arabicPeriod"/>
                      </a:pPr>
                      <a:r>
                        <a:rPr lang="zh-CN" sz="1300" kern="100" dirty="0">
                          <a:effectLst/>
                        </a:rPr>
                        <a:t>没有成功发送验证码</a:t>
                      </a:r>
                    </a:p>
                    <a:p>
                      <a:pPr marL="342900" lvl="0" indent="-342900" algn="just">
                        <a:spcAft>
                          <a:spcPts val="0"/>
                        </a:spcAft>
                        <a:buFont typeface="+mj-lt"/>
                        <a:buAutoNum type="arabicPeriod"/>
                      </a:pPr>
                      <a:r>
                        <a:rPr lang="zh-CN" sz="1300" kern="100" dirty="0">
                          <a:effectLst/>
                        </a:rPr>
                        <a:t>错误的验证码</a:t>
                      </a:r>
                    </a:p>
                    <a:p>
                      <a:pPr marL="342900" lvl="0" indent="-342900" algn="just">
                        <a:spcAft>
                          <a:spcPts val="0"/>
                        </a:spcAft>
                        <a:buFont typeface="+mj-lt"/>
                        <a:buAutoNum type="arabicPeriod"/>
                      </a:pPr>
                      <a:r>
                        <a:rPr lang="zh-CN" sz="1300" kern="100" dirty="0">
                          <a:effectLst/>
                        </a:rPr>
                        <a:t>网站崩溃</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48667901"/>
                  </a:ext>
                </a:extLst>
              </a:tr>
              <a:tr h="195931">
                <a:tc>
                  <a:txBody>
                    <a:bodyPr/>
                    <a:lstStyle/>
                    <a:p>
                      <a:pPr algn="just">
                        <a:spcAft>
                          <a:spcPts val="0"/>
                        </a:spcAft>
                      </a:pPr>
                      <a:r>
                        <a:rPr lang="zh-CN" sz="1300" kern="100">
                          <a:effectLst/>
                        </a:rPr>
                        <a:t>扩展事件流</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无</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140492216"/>
                  </a:ext>
                </a:extLst>
              </a:tr>
              <a:tr h="195931">
                <a:tc>
                  <a:txBody>
                    <a:bodyPr/>
                    <a:lstStyle/>
                    <a:p>
                      <a:pPr algn="just">
                        <a:spcAft>
                          <a:spcPts val="0"/>
                        </a:spcAft>
                      </a:pPr>
                      <a:r>
                        <a:rPr lang="zh-CN" sz="1300" kern="100">
                          <a:effectLst/>
                        </a:rPr>
                        <a:t>子事件流</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无</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273894320"/>
                  </a:ext>
                </a:extLst>
              </a:tr>
              <a:tr h="195931">
                <a:tc>
                  <a:txBody>
                    <a:bodyPr/>
                    <a:lstStyle/>
                    <a:p>
                      <a:pPr algn="just">
                        <a:spcAft>
                          <a:spcPts val="0"/>
                        </a:spcAft>
                      </a:pPr>
                      <a:r>
                        <a:rPr lang="zh-CN" sz="1300" kern="100">
                          <a:effectLst/>
                        </a:rPr>
                        <a:t>规则与约束</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修改的信息必须符合输入要求</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3349637150"/>
                  </a:ext>
                </a:extLst>
              </a:tr>
              <a:tr h="195931">
                <a:tc>
                  <a:txBody>
                    <a:bodyPr/>
                    <a:lstStyle/>
                    <a:p>
                      <a:pPr algn="just">
                        <a:spcAft>
                          <a:spcPts val="0"/>
                        </a:spcAft>
                      </a:pPr>
                      <a:r>
                        <a:rPr lang="zh-CN" sz="1300" kern="100">
                          <a:effectLst/>
                        </a:rPr>
                        <a:t>优先级</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300" kern="100" dirty="0">
                          <a:effectLst/>
                        </a:rPr>
                        <a:t>2.87</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816343898"/>
                  </a:ext>
                </a:extLst>
              </a:tr>
              <a:tr h="195931">
                <a:tc>
                  <a:txBody>
                    <a:bodyPr/>
                    <a:lstStyle/>
                    <a:p>
                      <a:pPr algn="just">
                        <a:spcAft>
                          <a:spcPts val="0"/>
                        </a:spcAft>
                      </a:pPr>
                      <a:r>
                        <a:rPr lang="zh-CN" sz="1300" kern="100">
                          <a:effectLst/>
                        </a:rPr>
                        <a:t>输入</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教师信息 </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995482717"/>
                  </a:ext>
                </a:extLst>
              </a:tr>
              <a:tr h="195931">
                <a:tc>
                  <a:txBody>
                    <a:bodyPr/>
                    <a:lstStyle/>
                    <a:p>
                      <a:pPr algn="just">
                        <a:spcAft>
                          <a:spcPts val="0"/>
                        </a:spcAft>
                      </a:pPr>
                      <a:r>
                        <a:rPr lang="zh-CN" sz="1300" kern="100">
                          <a:effectLst/>
                        </a:rPr>
                        <a:t>输出</a:t>
                      </a:r>
                      <a:endParaRPr lang="zh-CN" sz="13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300" kern="100" dirty="0">
                          <a:effectLst/>
                        </a:rPr>
                        <a:t>修改成功</a:t>
                      </a:r>
                      <a:endParaRPr lang="zh-CN" sz="13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140651002"/>
                  </a:ext>
                </a:extLst>
              </a:tr>
            </a:tbl>
          </a:graphicData>
        </a:graphic>
      </p:graphicFrame>
    </p:spTree>
    <p:extLst>
      <p:ext uri="{BB962C8B-B14F-4D97-AF65-F5344CB8AC3E}">
        <p14:creationId xmlns:p14="http://schemas.microsoft.com/office/powerpoint/2010/main" val="15305144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819150" y="2043951"/>
            <a:ext cx="5008532" cy="3087675"/>
          </a:xfrm>
          <a:prstGeom prst="rect">
            <a:avLst/>
          </a:prstGeom>
        </p:spPr>
      </p:pic>
      <p:pic>
        <p:nvPicPr>
          <p:cNvPr id="3" name="图片 2"/>
          <p:cNvPicPr>
            <a:picLocks noChangeAspect="1"/>
          </p:cNvPicPr>
          <p:nvPr/>
        </p:nvPicPr>
        <p:blipFill>
          <a:blip r:embed="rId5"/>
          <a:stretch>
            <a:fillRect/>
          </a:stretch>
        </p:blipFill>
        <p:spPr>
          <a:xfrm>
            <a:off x="6316804" y="2337123"/>
            <a:ext cx="5355224" cy="2501330"/>
          </a:xfrm>
          <a:prstGeom prst="rect">
            <a:avLst/>
          </a:prstGeom>
        </p:spPr>
      </p:pic>
    </p:spTree>
    <p:extLst>
      <p:ext uri="{BB962C8B-B14F-4D97-AF65-F5344CB8AC3E}">
        <p14:creationId xmlns:p14="http://schemas.microsoft.com/office/powerpoint/2010/main" val="24211780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矩形 23"/>
          <p:cNvSpPr>
            <a:spLocks noChangeArrowheads="1"/>
          </p:cNvSpPr>
          <p:nvPr/>
        </p:nvSpPr>
        <p:spPr bwMode="auto">
          <a:xfrm>
            <a:off x="1132828" y="2733321"/>
            <a:ext cx="4008722"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chemeClr val="bg1"/>
                </a:solidFill>
                <a:latin typeface="+mn-ea"/>
                <a:ea typeface="+mn-ea"/>
              </a:rPr>
              <a:t>    向所有</a:t>
            </a:r>
            <a:r>
              <a:rPr lang="zh-CN" altLang="en-US" sz="2400" dirty="0">
                <a:solidFill>
                  <a:schemeClr val="bg1"/>
                </a:solidFill>
                <a:latin typeface="+mn-ea"/>
              </a:rPr>
              <a:t>用户</a:t>
            </a:r>
            <a:r>
              <a:rPr lang="zh-CN" altLang="en-US" sz="2400" dirty="0" smtClean="0">
                <a:solidFill>
                  <a:schemeClr val="bg1"/>
                </a:solidFill>
                <a:latin typeface="+mn-ea"/>
                <a:ea typeface="+mn-ea"/>
              </a:rPr>
              <a:t>代表发送需求优先级打分表，用户</a:t>
            </a:r>
            <a:r>
              <a:rPr lang="zh-CN" altLang="en-US" sz="2400" dirty="0">
                <a:solidFill>
                  <a:schemeClr val="bg1"/>
                </a:solidFill>
                <a:latin typeface="+mn-ea"/>
              </a:rPr>
              <a:t>代表</a:t>
            </a:r>
            <a:r>
              <a:rPr lang="zh-CN" altLang="en-US" sz="2400" dirty="0" smtClean="0">
                <a:solidFill>
                  <a:schemeClr val="bg1"/>
                </a:solidFill>
                <a:latin typeface="+mn-ea"/>
                <a:ea typeface="+mn-ea"/>
              </a:rPr>
              <a:t>将为每个功能的相对损失与相对利益进行打分。</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550" y="1007408"/>
            <a:ext cx="6550467" cy="5615334"/>
          </a:xfrm>
          <a:prstGeom prst="rect">
            <a:avLst/>
          </a:prstGeom>
        </p:spPr>
      </p:pic>
    </p:spTree>
    <p:extLst>
      <p:ext uri="{BB962C8B-B14F-4D97-AF65-F5344CB8AC3E}">
        <p14:creationId xmlns:p14="http://schemas.microsoft.com/office/powerpoint/2010/main" val="23035362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矩形 23"/>
          <p:cNvSpPr>
            <a:spLocks noChangeArrowheads="1"/>
          </p:cNvSpPr>
          <p:nvPr/>
        </p:nvSpPr>
        <p:spPr bwMode="auto">
          <a:xfrm>
            <a:off x="892583" y="2799984"/>
            <a:ext cx="3527132"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1800" dirty="0" smtClean="0">
                <a:solidFill>
                  <a:schemeClr val="bg1"/>
                </a:solidFill>
                <a:latin typeface="+mn-ea"/>
                <a:ea typeface="+mn-ea"/>
              </a:rPr>
              <a:t>    </a:t>
            </a:r>
            <a:r>
              <a:rPr lang="zh-CN" altLang="en-US" sz="2400" dirty="0" smtClean="0">
                <a:solidFill>
                  <a:schemeClr val="bg1"/>
                </a:solidFill>
                <a:latin typeface="+mn-ea"/>
                <a:ea typeface="+mn-ea"/>
              </a:rPr>
              <a:t>由项目经理为相对成本和相对风险进行打分，并用</a:t>
            </a:r>
            <a:r>
              <a:rPr lang="en-US" altLang="zh-CN" sz="2400" dirty="0" smtClean="0">
                <a:solidFill>
                  <a:schemeClr val="bg1"/>
                </a:solidFill>
                <a:latin typeface="+mn-ea"/>
                <a:ea typeface="+mn-ea"/>
              </a:rPr>
              <a:t>QFD</a:t>
            </a:r>
            <a:r>
              <a:rPr lang="zh-CN" altLang="en-US" sz="2400" dirty="0" smtClean="0">
                <a:solidFill>
                  <a:schemeClr val="bg1"/>
                </a:solidFill>
                <a:latin typeface="+mn-ea"/>
                <a:ea typeface="+mn-ea"/>
              </a:rPr>
              <a:t>算法算出最终的优先级。</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4002" y="1068588"/>
            <a:ext cx="7260701" cy="5554153"/>
          </a:xfrm>
          <a:prstGeom prst="rect">
            <a:avLst/>
          </a:prstGeom>
        </p:spPr>
      </p:pic>
    </p:spTree>
    <p:extLst>
      <p:ext uri="{BB962C8B-B14F-4D97-AF65-F5344CB8AC3E}">
        <p14:creationId xmlns:p14="http://schemas.microsoft.com/office/powerpoint/2010/main" val="28644028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72"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173" name="组合 78"/>
            <p:cNvGrpSpPr>
              <a:grpSpLocks/>
            </p:cNvGrpSpPr>
            <p:nvPr/>
          </p:nvGrpSpPr>
          <p:grpSpPr bwMode="auto">
            <a:xfrm>
              <a:off x="0" y="0"/>
              <a:ext cx="12192000" cy="2949678"/>
              <a:chOff x="0" y="0"/>
              <a:chExt cx="12192000" cy="2949678"/>
            </a:xfrm>
          </p:grpSpPr>
          <p:sp>
            <p:nvSpPr>
              <p:cNvPr id="5174"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5175"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76"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5123" name="组合 40"/>
          <p:cNvGrpSpPr>
            <a:grpSpLocks/>
          </p:cNvGrpSpPr>
          <p:nvPr/>
        </p:nvGrpSpPr>
        <p:grpSpPr bwMode="auto">
          <a:xfrm>
            <a:off x="-136525" y="474663"/>
            <a:ext cx="12411075" cy="5784850"/>
            <a:chOff x="0" y="0"/>
            <a:chExt cx="12410868" cy="5784745"/>
          </a:xfrm>
        </p:grpSpPr>
        <p:sp>
          <p:nvSpPr>
            <p:cNvPr id="5165"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6"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7"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5168"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9"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0"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1"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24"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6"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6164"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4"/>
          <p:cNvGrpSpPr>
            <a:grpSpLocks/>
          </p:cNvGrpSpPr>
          <p:nvPr/>
        </p:nvGrpSpPr>
        <p:grpSpPr bwMode="auto">
          <a:xfrm>
            <a:off x="1120775" y="2414588"/>
            <a:ext cx="2262188" cy="2010013"/>
            <a:chOff x="0" y="0"/>
            <a:chExt cx="2261776" cy="2010159"/>
          </a:xfrm>
        </p:grpSpPr>
        <p:sp>
          <p:nvSpPr>
            <p:cNvPr id="5158"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0868"/>
                <a:gd name="T25" fmla="*/ 0 h 1481244"/>
                <a:gd name="T26" fmla="*/ 1480868 w 148086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5159" name="组合 73"/>
            <p:cNvGrpSpPr>
              <a:grpSpLocks/>
            </p:cNvGrpSpPr>
            <p:nvPr/>
          </p:nvGrpSpPr>
          <p:grpSpPr bwMode="auto">
            <a:xfrm>
              <a:off x="498691" y="110634"/>
              <a:ext cx="1248318" cy="1248318"/>
              <a:chOff x="0" y="0"/>
              <a:chExt cx="1248318" cy="1248318"/>
            </a:xfrm>
          </p:grpSpPr>
          <p:sp>
            <p:nvSpPr>
              <p:cNvPr id="5163" name="椭圆 55"/>
              <p:cNvSpPr>
                <a:spLocks noChangeArrowheads="1"/>
              </p:cNvSpPr>
              <p:nvPr/>
            </p:nvSpPr>
            <p:spPr bwMode="auto">
              <a:xfrm>
                <a:off x="-307" y="499"/>
                <a:ext cx="1249136"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4"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60" name="组合 80"/>
            <p:cNvGrpSpPr>
              <a:grpSpLocks/>
            </p:cNvGrpSpPr>
            <p:nvPr/>
          </p:nvGrpSpPr>
          <p:grpSpPr bwMode="auto">
            <a:xfrm>
              <a:off x="0" y="1430200"/>
              <a:ext cx="2261776" cy="579959"/>
              <a:chOff x="0" y="0"/>
              <a:chExt cx="2261776" cy="579959"/>
            </a:xfrm>
          </p:grpSpPr>
          <p:sp>
            <p:nvSpPr>
              <p:cNvPr id="5161" name="文本框 65"/>
              <p:cNvSpPr txBox="1">
                <a:spLocks noChangeArrowheads="1"/>
              </p:cNvSpPr>
              <p:nvPr/>
            </p:nvSpPr>
            <p:spPr bwMode="auto">
              <a:xfrm>
                <a:off x="0" y="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总体回顾</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62" name="矩形 69"/>
              <p:cNvSpPr>
                <a:spLocks noChangeArrowheads="1"/>
              </p:cNvSpPr>
              <p:nvPr/>
            </p:nvSpPr>
            <p:spPr bwMode="auto">
              <a:xfrm>
                <a:off x="9411" y="333720"/>
                <a:ext cx="2242954" cy="2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rgbClr val="FFFFFF"/>
                  </a:solidFill>
                  <a:latin typeface="Arial" panose="020B0604020202020204" pitchFamily="34" charset="0"/>
                  <a:cs typeface="Arial" panose="020B0604020202020204" pitchFamily="34" charset="0"/>
                </a:endParaRPr>
              </a:p>
            </p:txBody>
          </p:sp>
        </p:grpSp>
      </p:grpSp>
      <p:grpSp>
        <p:nvGrpSpPr>
          <p:cNvPr id="8" name="组合 1"/>
          <p:cNvGrpSpPr>
            <a:grpSpLocks/>
          </p:cNvGrpSpPr>
          <p:nvPr/>
        </p:nvGrpSpPr>
        <p:grpSpPr bwMode="auto">
          <a:xfrm>
            <a:off x="3686175" y="2414588"/>
            <a:ext cx="8524875" cy="1830206"/>
            <a:chOff x="0" y="0"/>
            <a:chExt cx="8524246" cy="1830339"/>
          </a:xfrm>
        </p:grpSpPr>
        <p:sp>
          <p:nvSpPr>
            <p:cNvPr id="5134"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8"/>
                <a:gd name="T25" fmla="*/ 0 h 1481244"/>
                <a:gd name="T26" fmla="*/ 1481028 w 148102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79441"/>
                <a:gd name="T25" fmla="*/ 0 h 1481244"/>
                <a:gd name="T26" fmla="*/ 1479441 w 1479441"/>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9"/>
                <a:gd name="T25" fmla="*/ 0 h 1481244"/>
                <a:gd name="T26" fmla="*/ 1481029 w 1481029"/>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37" name="直接连接符 47"/>
            <p:cNvCxnSpPr>
              <a:cxnSpLocks noChangeShapeType="1"/>
            </p:cNvCxnSpPr>
            <p:nvPr/>
          </p:nvCxnSpPr>
          <p:spPr bwMode="auto">
            <a:xfrm>
              <a:off x="6995597" y="733478"/>
              <a:ext cx="1528649"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8" name="直接连接符 49"/>
            <p:cNvCxnSpPr>
              <a:cxnSpLocks noChangeShapeType="1"/>
            </p:cNvCxnSpPr>
            <p:nvPr/>
          </p:nvCxnSpPr>
          <p:spPr bwMode="auto">
            <a:xfrm>
              <a:off x="1862001" y="733478"/>
              <a:ext cx="108100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9" name="直接连接符 50"/>
            <p:cNvCxnSpPr>
              <a:cxnSpLocks noChangeShapeType="1"/>
            </p:cNvCxnSpPr>
            <p:nvPr/>
          </p:nvCxnSpPr>
          <p:spPr bwMode="auto">
            <a:xfrm>
              <a:off x="4430386" y="733478"/>
              <a:ext cx="107942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140" name="组合 74"/>
            <p:cNvGrpSpPr>
              <a:grpSpLocks/>
            </p:cNvGrpSpPr>
            <p:nvPr/>
          </p:nvGrpSpPr>
          <p:grpSpPr bwMode="auto">
            <a:xfrm>
              <a:off x="498989" y="110634"/>
              <a:ext cx="1248318" cy="1248318"/>
              <a:chOff x="0" y="0"/>
              <a:chExt cx="1248318" cy="1248318"/>
            </a:xfrm>
          </p:grpSpPr>
          <p:sp>
            <p:nvSpPr>
              <p:cNvPr id="5156" name="椭圆 57"/>
              <p:cNvSpPr>
                <a:spLocks noChangeArrowheads="1"/>
              </p:cNvSpPr>
              <p:nvPr/>
            </p:nvSpPr>
            <p:spPr bwMode="auto">
              <a:xfrm>
                <a:off x="-551" y="499"/>
                <a:ext cx="1249271"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1" name="组合 75"/>
            <p:cNvGrpSpPr>
              <a:grpSpLocks/>
            </p:cNvGrpSpPr>
            <p:nvPr/>
          </p:nvGrpSpPr>
          <p:grpSpPr bwMode="auto">
            <a:xfrm>
              <a:off x="3065156" y="110634"/>
              <a:ext cx="1248318" cy="1248318"/>
              <a:chOff x="0" y="0"/>
              <a:chExt cx="1248318" cy="1248318"/>
            </a:xfrm>
          </p:grpSpPr>
          <p:sp>
            <p:nvSpPr>
              <p:cNvPr id="5154" name="椭圆 58"/>
              <p:cNvSpPr>
                <a:spLocks noChangeArrowheads="1"/>
              </p:cNvSpPr>
              <p:nvPr/>
            </p:nvSpPr>
            <p:spPr bwMode="auto">
              <a:xfrm>
                <a:off x="81"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5"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2" name="组合 76"/>
            <p:cNvGrpSpPr>
              <a:grpSpLocks/>
            </p:cNvGrpSpPr>
            <p:nvPr/>
          </p:nvGrpSpPr>
          <p:grpSpPr bwMode="auto">
            <a:xfrm>
              <a:off x="5631322" y="110634"/>
              <a:ext cx="1248318" cy="1248318"/>
              <a:chOff x="0" y="0"/>
              <a:chExt cx="1248318" cy="1248318"/>
            </a:xfrm>
          </p:grpSpPr>
          <p:sp>
            <p:nvSpPr>
              <p:cNvPr id="5152" name="椭圆 59"/>
              <p:cNvSpPr>
                <a:spLocks noChangeArrowheads="1"/>
              </p:cNvSpPr>
              <p:nvPr/>
            </p:nvSpPr>
            <p:spPr bwMode="auto">
              <a:xfrm>
                <a:off x="712"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3"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5150" name="文本框 66"/>
            <p:cNvSpPr txBox="1">
              <a:spLocks noChangeArrowheads="1"/>
            </p:cNvSpPr>
            <p:nvPr/>
          </p:nvSpPr>
          <p:spPr bwMode="auto">
            <a:xfrm>
              <a:off x="0"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需求获取</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8" name="文本框 67"/>
            <p:cNvSpPr txBox="1">
              <a:spLocks noChangeArrowheads="1"/>
            </p:cNvSpPr>
            <p:nvPr/>
          </p:nvSpPr>
          <p:spPr bwMode="auto">
            <a:xfrm>
              <a:off x="2556738"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需求变更</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6" name="文本框 68"/>
            <p:cNvSpPr txBox="1">
              <a:spLocks noChangeArrowheads="1"/>
            </p:cNvSpPr>
            <p:nvPr/>
          </p:nvSpPr>
          <p:spPr bwMode="auto">
            <a:xfrm>
              <a:off x="5124593"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grpSp>
      <p:cxnSp>
        <p:nvCxnSpPr>
          <p:cNvPr id="6199" name="直接连接符 108"/>
          <p:cNvCxnSpPr>
            <a:cxnSpLocks noChangeShapeType="1"/>
          </p:cNvCxnSpPr>
          <p:nvPr/>
        </p:nvCxnSpPr>
        <p:spPr bwMode="auto">
          <a:xfrm>
            <a:off x="-6350" y="3148013"/>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8"/>
                                        </p:tgtEl>
                                        <p:attrNameLst>
                                          <p:attrName>ppt_x</p:attrName>
                                        </p:attrNameLst>
                                      </p:cBhvr>
                                      <p:tavLst>
                                        <p:tav tm="0">
                                          <p:val>
                                            <p:strVal val="ppt_x"/>
                                          </p:val>
                                        </p:tav>
                                        <p:tav tm="100000">
                                          <p:val>
                                            <p:strVal val="1+ppt_w/2"/>
                                          </p:val>
                                        </p:tav>
                                      </p:tavLst>
                                    </p:anim>
                                    <p:anim calcmode="lin" valueType="num">
                                      <p:cBhvr additive="base">
                                        <p:cTn id="7" dur="750"/>
                                        <p:tgtEl>
                                          <p:spTgt spid="8"/>
                                        </p:tgtEl>
                                        <p:attrNameLst>
                                          <p:attrName>ppt_y</p:attrName>
                                        </p:attrNameLst>
                                      </p:cBhvr>
                                      <p:tavLst>
                                        <p:tav tm="0">
                                          <p:val>
                                            <p:strVal val="ppt_y"/>
                                          </p:val>
                                        </p:tav>
                                        <p:tav tm="100000">
                                          <p:val>
                                            <p:strVal val="ppt_y"/>
                                          </p:val>
                                        </p:tav>
                                      </p:tavLst>
                                    </p:anim>
                                    <p:set>
                                      <p:cBhvr>
                                        <p:cTn id="8" dur="1" fill="hold">
                                          <p:stCondLst>
                                            <p:cond delay="749"/>
                                          </p:stCondLst>
                                        </p:cTn>
                                        <p:tgtEl>
                                          <p:spTgt spid="8"/>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1.11111E-6 L 0.31432 -1.11111E-6 " pathEditMode="relative" rAng="0" ptsTypes="AA">
                                      <p:cBhvr>
                                        <p:cTn id="16" dur="750" fill="hold"/>
                                        <p:tgtEl>
                                          <p:spTgt spid="5"/>
                                        </p:tgtEl>
                                        <p:attrNameLst>
                                          <p:attrName>ppt_x,ppt_y</p:attrName>
                                        </p:attrNameLst>
                                      </p:cBhvr>
                                      <p:rCtr x="15716"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文本框 10"/>
          <p:cNvSpPr txBox="1"/>
          <p:nvPr/>
        </p:nvSpPr>
        <p:spPr>
          <a:xfrm>
            <a:off x="3950563" y="2354544"/>
            <a:ext cx="3462291" cy="2246769"/>
          </a:xfrm>
          <a:prstGeom prst="rect">
            <a:avLst/>
          </a:prstGeom>
          <a:noFill/>
        </p:spPr>
        <p:txBody>
          <a:bodyPr wrap="square" rtlCol="0">
            <a:spAutoFit/>
          </a:bodyPr>
          <a:lstStyle/>
          <a:p>
            <a:r>
              <a:rPr lang="zh-CN" altLang="en-US" sz="2800" dirty="0" smtClean="0">
                <a:solidFill>
                  <a:schemeClr val="bg1"/>
                </a:solidFill>
              </a:rPr>
              <a:t>并没有过分低或高优先级的需求，所有需求的技术难度与成本要求都没有不妥，所以没有不可行的需求</a:t>
            </a:r>
            <a:endParaRPr lang="en-US" altLang="zh-CN" sz="2800" dirty="0" smtClean="0">
              <a:solidFill>
                <a:schemeClr val="bg1"/>
              </a:solidFill>
            </a:endParaRPr>
          </a:p>
        </p:txBody>
      </p:sp>
    </p:spTree>
    <p:extLst>
      <p:ext uri="{BB962C8B-B14F-4D97-AF65-F5344CB8AC3E}">
        <p14:creationId xmlns:p14="http://schemas.microsoft.com/office/powerpoint/2010/main" val="21567661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1814235" y="2877807"/>
            <a:ext cx="3219450" cy="1236493"/>
          </a:xfrm>
          <a:prstGeom prst="rect">
            <a:avLst/>
          </a:prstGeom>
        </p:spPr>
      </p:pic>
      <p:sp>
        <p:nvSpPr>
          <p:cNvPr id="10" name="矩形 23"/>
          <p:cNvSpPr>
            <a:spLocks noChangeArrowheads="1"/>
          </p:cNvSpPr>
          <p:nvPr/>
        </p:nvSpPr>
        <p:spPr bwMode="auto">
          <a:xfrm>
            <a:off x="5713158" y="2785089"/>
            <a:ext cx="3527132"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chemeClr val="bg1"/>
                </a:solidFill>
                <a:latin typeface="+mn-ea"/>
                <a:ea typeface="+mn-ea"/>
              </a:rPr>
              <a:t>    由于各个用户代表之见没有需求冲突，所以</a:t>
            </a:r>
            <a:r>
              <a:rPr lang="en-US" altLang="zh-CN" sz="2400" dirty="0" smtClean="0">
                <a:solidFill>
                  <a:schemeClr val="bg1"/>
                </a:solidFill>
                <a:latin typeface="+mn-ea"/>
                <a:ea typeface="+mn-ea"/>
              </a:rPr>
              <a:t>JAD</a:t>
            </a:r>
            <a:r>
              <a:rPr lang="zh-CN" altLang="en-US" sz="2400" dirty="0" smtClean="0">
                <a:solidFill>
                  <a:schemeClr val="bg1"/>
                </a:solidFill>
                <a:latin typeface="+mn-ea"/>
                <a:ea typeface="+mn-ea"/>
              </a:rPr>
              <a:t>会议在简单的确认后就结束了。</a:t>
            </a:r>
            <a:endParaRPr lang="zh-CN" altLang="en-US" sz="3200" dirty="0" smtClean="0">
              <a:solidFill>
                <a:schemeClr val="bg1"/>
              </a:solidFill>
              <a:latin typeface="+mn-ea"/>
              <a:ea typeface="+mn-ea"/>
            </a:endParaRPr>
          </a:p>
        </p:txBody>
      </p:sp>
    </p:spTree>
    <p:extLst>
      <p:ext uri="{BB962C8B-B14F-4D97-AF65-F5344CB8AC3E}">
        <p14:creationId xmlns:p14="http://schemas.microsoft.com/office/powerpoint/2010/main" val="1322695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3616401" y="1995543"/>
            <a:ext cx="3956251" cy="2308324"/>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在于</a:t>
            </a:r>
            <a:r>
              <a:rPr lang="en-US" altLang="zh-CN" sz="2400" dirty="0" smtClean="0">
                <a:solidFill>
                  <a:schemeClr val="bg1"/>
                </a:solidFill>
                <a:cs typeface="宋体" panose="02010600030101010101" pitchFamily="2" charset="-122"/>
              </a:rPr>
              <a:t>G17</a:t>
            </a:r>
            <a:r>
              <a:rPr lang="zh-CN" altLang="en-US" sz="2400" dirty="0" smtClean="0">
                <a:solidFill>
                  <a:schemeClr val="bg1"/>
                </a:solidFill>
                <a:cs typeface="宋体" panose="02010600030101010101" pitchFamily="2" charset="-122"/>
              </a:rPr>
              <a:t>组的亲切交流中，他们组表示我们的定义非常清晰明确。综上所属，我认为我们小组的需求定义完全可以移交给另一小组设计、实现而依然理解正确。</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3331724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1157288" y="2252185"/>
            <a:ext cx="385859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1.</a:t>
            </a:r>
            <a:r>
              <a:rPr lang="zh-CN" altLang="en-US" sz="2400" b="1" dirty="0" smtClean="0">
                <a:solidFill>
                  <a:schemeClr val="bg1"/>
                </a:solidFill>
                <a:latin typeface="Arial" panose="020B0604020202020204" pitchFamily="34" charset="0"/>
                <a:cs typeface="Arial" panose="020B0604020202020204" pitchFamily="34" charset="0"/>
              </a:rPr>
              <a:t>引言</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2.</a:t>
            </a:r>
            <a:r>
              <a:rPr lang="zh-CN" altLang="en-US" sz="2400" b="1" dirty="0" smtClean="0">
                <a:solidFill>
                  <a:schemeClr val="bg1"/>
                </a:solidFill>
                <a:latin typeface="Arial" panose="020B0604020202020204" pitchFamily="34" charset="0"/>
                <a:cs typeface="Arial" panose="020B0604020202020204" pitchFamily="34" charset="0"/>
              </a:rPr>
              <a:t>综合描述</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3.</a:t>
            </a:r>
            <a:r>
              <a:rPr lang="zh-CN" altLang="en-US" sz="2400" b="1" dirty="0" smtClean="0">
                <a:solidFill>
                  <a:schemeClr val="bg1"/>
                </a:solidFill>
                <a:latin typeface="Arial" panose="020B0604020202020204" pitchFamily="34" charset="0"/>
                <a:cs typeface="Arial" panose="020B0604020202020204" pitchFamily="34" charset="0"/>
              </a:rPr>
              <a:t>外部接口特征</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4.</a:t>
            </a:r>
            <a:r>
              <a:rPr lang="zh-CN" altLang="en-US" sz="2400" b="1" dirty="0" smtClean="0">
                <a:solidFill>
                  <a:schemeClr val="bg1"/>
                </a:solidFill>
                <a:latin typeface="Arial" panose="020B0604020202020204" pitchFamily="34" charset="0"/>
                <a:cs typeface="Arial" panose="020B0604020202020204" pitchFamily="34" charset="0"/>
              </a:rPr>
              <a:t>系统特征（包含功能需求）</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5.</a:t>
            </a:r>
            <a:r>
              <a:rPr lang="zh-CN" altLang="en-US" sz="2400" b="1" dirty="0" smtClean="0">
                <a:solidFill>
                  <a:schemeClr val="bg1"/>
                </a:solidFill>
                <a:latin typeface="Arial" panose="020B0604020202020204" pitchFamily="34" charset="0"/>
                <a:cs typeface="Arial" panose="020B0604020202020204" pitchFamily="34" charset="0"/>
              </a:rPr>
              <a:t>数据</a:t>
            </a:r>
            <a:r>
              <a:rPr lang="zh-CN" altLang="en-US" sz="2400" b="1" dirty="0" smtClean="0">
                <a:solidFill>
                  <a:schemeClr val="bg1"/>
                </a:solidFill>
                <a:latin typeface="Arial" panose="020B0604020202020204" pitchFamily="34" charset="0"/>
                <a:cs typeface="Arial" panose="020B0604020202020204" pitchFamily="34" charset="0"/>
              </a:rPr>
              <a:t>需求</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6.</a:t>
            </a:r>
            <a:r>
              <a:rPr lang="zh-CN" altLang="en-US" sz="2400" b="1" dirty="0" smtClean="0">
                <a:solidFill>
                  <a:schemeClr val="bg1"/>
                </a:solidFill>
                <a:latin typeface="Arial" panose="020B0604020202020204" pitchFamily="34" charset="0"/>
                <a:cs typeface="Arial" panose="020B0604020202020204" pitchFamily="34" charset="0"/>
              </a:rPr>
              <a:t>非功能需求</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7.</a:t>
            </a:r>
            <a:r>
              <a:rPr lang="zh-CN" altLang="en-US" sz="2400" b="1" dirty="0" smtClean="0">
                <a:solidFill>
                  <a:schemeClr val="bg1"/>
                </a:solidFill>
                <a:latin typeface="Arial" panose="020B0604020202020204" pitchFamily="34" charset="0"/>
                <a:cs typeface="Arial" panose="020B0604020202020204" pitchFamily="34" charset="0"/>
              </a:rPr>
              <a:t>分析模型</a:t>
            </a:r>
            <a:endParaRPr lang="zh-CN" altLang="en-US" sz="24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6546403" y="2900543"/>
            <a:ext cx="3725061" cy="1380940"/>
          </a:xfrm>
          <a:prstGeom prst="rect">
            <a:avLst/>
          </a:prstGeom>
        </p:spPr>
      </p:pic>
    </p:spTree>
    <p:extLst>
      <p:ext uri="{BB962C8B-B14F-4D97-AF65-F5344CB8AC3E}">
        <p14:creationId xmlns:p14="http://schemas.microsoft.com/office/powerpoint/2010/main" val="23078504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2762250" y="928033"/>
            <a:ext cx="6657975" cy="5911849"/>
          </a:xfrm>
          <a:prstGeom prst="rect">
            <a:avLst/>
          </a:prstGeom>
        </p:spPr>
      </p:pic>
    </p:spTree>
    <p:extLst>
      <p:ext uri="{BB962C8B-B14F-4D97-AF65-F5344CB8AC3E}">
        <p14:creationId xmlns:p14="http://schemas.microsoft.com/office/powerpoint/2010/main" val="23076920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3608912" y="1425950"/>
            <a:ext cx="4964652" cy="4451067"/>
          </a:xfrm>
          <a:prstGeom prst="rect">
            <a:avLst/>
          </a:prstGeom>
        </p:spPr>
      </p:pic>
    </p:spTree>
    <p:extLst>
      <p:ext uri="{BB962C8B-B14F-4D97-AF65-F5344CB8AC3E}">
        <p14:creationId xmlns:p14="http://schemas.microsoft.com/office/powerpoint/2010/main" val="16704268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3208031" y="2088215"/>
            <a:ext cx="4409010" cy="3046988"/>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在该项目的需求获取过程中，各个代表之见并没有产生冲突，如果产生冲突，我们将会在</a:t>
            </a:r>
            <a:r>
              <a:rPr lang="en-US" altLang="zh-CN" sz="2400" dirty="0" smtClean="0">
                <a:solidFill>
                  <a:schemeClr val="bg1"/>
                </a:solidFill>
                <a:cs typeface="宋体" panose="02010600030101010101" pitchFamily="2" charset="-122"/>
              </a:rPr>
              <a:t>JAD</a:t>
            </a:r>
            <a:r>
              <a:rPr lang="zh-CN" altLang="en-US" sz="2400" dirty="0" smtClean="0">
                <a:solidFill>
                  <a:schemeClr val="bg1"/>
                </a:solidFill>
                <a:cs typeface="宋体" panose="02010600030101010101" pitchFamily="2" charset="-122"/>
              </a:rPr>
              <a:t>会议中与冲突的用户代表们进行交流已选出一个最终方案，或者在两者都不让步的情况下最终做出两套方案以适应两个用户。</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7524407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3625765" y="2183921"/>
            <a:ext cx="7558735" cy="3512599"/>
          </a:xfrm>
          <a:prstGeom prst="rect">
            <a:avLst/>
          </a:prstGeom>
        </p:spPr>
      </p:pic>
      <p:sp>
        <p:nvSpPr>
          <p:cNvPr id="10" name="矩形 9"/>
          <p:cNvSpPr/>
          <p:nvPr/>
        </p:nvSpPr>
        <p:spPr>
          <a:xfrm>
            <a:off x="819150" y="1352924"/>
            <a:ext cx="3995336" cy="830997"/>
          </a:xfrm>
          <a:prstGeom prst="rect">
            <a:avLst/>
          </a:prstGeom>
        </p:spPr>
        <p:txBody>
          <a:bodyPr wrap="square">
            <a:spAutoFit/>
          </a:bodyPr>
          <a:lstStyle/>
          <a:p>
            <a:r>
              <a:rPr lang="zh-CN" altLang="en-US" sz="2400" dirty="0" smtClean="0">
                <a:solidFill>
                  <a:schemeClr val="bg1"/>
                </a:solidFill>
                <a:cs typeface="宋体" panose="02010600030101010101" pitchFamily="2" charset="-122"/>
              </a:rPr>
              <a:t>         采用</a:t>
            </a:r>
            <a:r>
              <a:rPr lang="en-US" altLang="zh-CN" sz="2400" dirty="0" smtClean="0">
                <a:solidFill>
                  <a:schemeClr val="bg1"/>
                </a:solidFill>
                <a:cs typeface="宋体" panose="02010600030101010101" pitchFamily="2" charset="-122"/>
              </a:rPr>
              <a:t>《</a:t>
            </a:r>
            <a:r>
              <a:rPr lang="zh-CN" altLang="en-US" sz="2400" dirty="0" smtClean="0">
                <a:solidFill>
                  <a:schemeClr val="bg1"/>
                </a:solidFill>
                <a:cs typeface="宋体" panose="02010600030101010101" pitchFamily="2" charset="-122"/>
              </a:rPr>
              <a:t>软件需求</a:t>
            </a:r>
            <a:r>
              <a:rPr lang="en-US" altLang="zh-CN" sz="2400" dirty="0" smtClean="0">
                <a:solidFill>
                  <a:schemeClr val="bg1"/>
                </a:solidFill>
                <a:cs typeface="宋体" panose="02010600030101010101" pitchFamily="2" charset="-122"/>
              </a:rPr>
              <a:t>》P519</a:t>
            </a:r>
            <a:r>
              <a:rPr lang="zh-CN" altLang="en-US" sz="2400" dirty="0" smtClean="0">
                <a:solidFill>
                  <a:schemeClr val="bg1"/>
                </a:solidFill>
                <a:cs typeface="宋体" panose="02010600030101010101" pitchFamily="2" charset="-122"/>
              </a:rPr>
              <a:t>页的模板。</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4118807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bwMode="auto">
          <a:xfrm>
            <a:off x="0" y="0"/>
            <a:ext cx="1219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bg1"/>
              </a:solidFill>
              <a:effectLst/>
              <a:latin typeface="Calibri" pitchFamily="34" charset="0"/>
              <a:ea typeface="宋体" pitchFamily="2" charset="-122"/>
            </a:endParaRPr>
          </a:p>
        </p:txBody>
      </p:sp>
      <p:pic>
        <p:nvPicPr>
          <p:cNvPr id="9" name="图片 8"/>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7863319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1157288" y="1241483"/>
            <a:ext cx="3608480"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硬件接口（服务器）</a:t>
            </a:r>
            <a:endParaRPr lang="zh-CN" altLang="en-US" sz="2800" b="1" dirty="0">
              <a:solidFill>
                <a:schemeClr val="bg1"/>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3155354811"/>
              </p:ext>
            </p:extLst>
          </p:nvPr>
        </p:nvGraphicFramePr>
        <p:xfrm>
          <a:off x="1157286" y="1742676"/>
          <a:ext cx="5851392" cy="1450215"/>
        </p:xfrm>
        <a:graphic>
          <a:graphicData uri="http://schemas.openxmlformats.org/drawingml/2006/table">
            <a:tbl>
              <a:tblPr>
                <a:tableStyleId>{5C22544A-7EE6-4342-B048-85BDC9FD1C3A}</a:tableStyleId>
              </a:tblPr>
              <a:tblGrid>
                <a:gridCol w="2925696">
                  <a:extLst>
                    <a:ext uri="{9D8B030D-6E8A-4147-A177-3AD203B41FA5}">
                      <a16:colId xmlns:a16="http://schemas.microsoft.com/office/drawing/2014/main" val="23455966"/>
                    </a:ext>
                  </a:extLst>
                </a:gridCol>
                <a:gridCol w="2925696">
                  <a:extLst>
                    <a:ext uri="{9D8B030D-6E8A-4147-A177-3AD203B41FA5}">
                      <a16:colId xmlns:a16="http://schemas.microsoft.com/office/drawing/2014/main" val="2453847217"/>
                    </a:ext>
                  </a:extLst>
                </a:gridCol>
              </a:tblGrid>
              <a:tr h="290043">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接口信息</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739802179"/>
                  </a:ext>
                </a:extLst>
              </a:tr>
              <a:tr h="290043">
                <a:tc>
                  <a:txBody>
                    <a:bodyPr/>
                    <a:lstStyle/>
                    <a:p>
                      <a:pPr algn="just">
                        <a:spcAft>
                          <a:spcPts val="0"/>
                        </a:spcAft>
                      </a:pPr>
                      <a:r>
                        <a:rPr lang="zh-CN" sz="1200" kern="100" dirty="0">
                          <a:effectLst/>
                        </a:rPr>
                        <a:t>主频</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HP Z800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844276291"/>
                  </a:ext>
                </a:extLst>
              </a:tr>
              <a:tr h="290043">
                <a:tc>
                  <a:txBody>
                    <a:bodyPr/>
                    <a:lstStyle/>
                    <a:p>
                      <a:pPr algn="just">
                        <a:spcAft>
                          <a:spcPts val="0"/>
                        </a:spcAft>
                      </a:pPr>
                      <a:r>
                        <a:rPr lang="zh-CN" sz="1200" kern="100" dirty="0">
                          <a:effectLst/>
                        </a:rPr>
                        <a:t>磁盘</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SCSI</a:t>
                      </a:r>
                      <a:r>
                        <a:rPr lang="zh-CN" sz="1200" kern="100">
                          <a:effectLst/>
                        </a:rPr>
                        <a:t>接口、转速</a:t>
                      </a:r>
                      <a:r>
                        <a:rPr lang="en-US" sz="1200" kern="100">
                          <a:effectLst/>
                        </a:rPr>
                        <a:t>10000</a:t>
                      </a:r>
                      <a:r>
                        <a:rPr lang="zh-CN" sz="1200" kern="100">
                          <a:effectLst/>
                        </a:rPr>
                        <a:t>转</a:t>
                      </a:r>
                      <a:r>
                        <a:rPr lang="en-US" sz="1200" kern="100">
                          <a:effectLst/>
                        </a:rPr>
                        <a:t>/</a:t>
                      </a:r>
                      <a:r>
                        <a:rPr lang="zh-CN" sz="1200" kern="100">
                          <a:effectLst/>
                        </a:rPr>
                        <a:t>秒以上</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68739287"/>
                  </a:ext>
                </a:extLst>
              </a:tr>
              <a:tr h="290043">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浙江大学城市学院校园网、</a:t>
                      </a:r>
                      <a:r>
                        <a:rPr lang="en-US" sz="1200" kern="100">
                          <a:effectLst/>
                        </a:rPr>
                        <a:t>100M</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3714316"/>
                  </a:ext>
                </a:extLst>
              </a:tr>
              <a:tr h="290043">
                <a:tc>
                  <a:txBody>
                    <a:bodyPr/>
                    <a:lstStyle/>
                    <a:p>
                      <a:pPr algn="just">
                        <a:spcAft>
                          <a:spcPts val="0"/>
                        </a:spcAft>
                      </a:pPr>
                      <a:r>
                        <a:rPr lang="zh-CN" sz="1200" kern="100">
                          <a:effectLst/>
                        </a:rPr>
                        <a:t>备份</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数据备份使用</a:t>
                      </a:r>
                      <a:r>
                        <a:rPr lang="en-US" sz="1200" kern="100" dirty="0">
                          <a:effectLst/>
                        </a:rPr>
                        <a:t>RAID5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72653876"/>
                  </a:ext>
                </a:extLst>
              </a:tr>
            </a:tbl>
          </a:graphicData>
        </a:graphic>
      </p:graphicFrame>
      <p:sp>
        <p:nvSpPr>
          <p:cNvPr id="12" name="矩形 11"/>
          <p:cNvSpPr/>
          <p:nvPr/>
        </p:nvSpPr>
        <p:spPr>
          <a:xfrm>
            <a:off x="1157289" y="3192892"/>
            <a:ext cx="3608479"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软件接口（服务器）</a:t>
            </a:r>
            <a:endParaRPr lang="zh-CN" altLang="en-US" sz="2800" b="1" dirty="0">
              <a:solidFill>
                <a:schemeClr val="bg1"/>
              </a:solidFill>
            </a:endParaRPr>
          </a:p>
        </p:txBody>
      </p:sp>
      <p:graphicFrame>
        <p:nvGraphicFramePr>
          <p:cNvPr id="13" name="表格 12"/>
          <p:cNvGraphicFramePr>
            <a:graphicFrameLocks noGrp="1"/>
          </p:cNvGraphicFramePr>
          <p:nvPr>
            <p:extLst>
              <p:ext uri="{D42A27DB-BD31-4B8C-83A1-F6EECF244321}">
                <p14:modId xmlns:p14="http://schemas.microsoft.com/office/powerpoint/2010/main" val="4040517360"/>
              </p:ext>
            </p:extLst>
          </p:nvPr>
        </p:nvGraphicFramePr>
        <p:xfrm>
          <a:off x="1157288" y="3716109"/>
          <a:ext cx="5851390" cy="1190008"/>
        </p:xfrm>
        <a:graphic>
          <a:graphicData uri="http://schemas.openxmlformats.org/drawingml/2006/table">
            <a:tbl>
              <a:tblPr>
                <a:tableStyleId>{5C22544A-7EE6-4342-B048-85BDC9FD1C3A}</a:tableStyleId>
              </a:tblPr>
              <a:tblGrid>
                <a:gridCol w="2925695">
                  <a:extLst>
                    <a:ext uri="{9D8B030D-6E8A-4147-A177-3AD203B41FA5}">
                      <a16:colId xmlns:a16="http://schemas.microsoft.com/office/drawing/2014/main" val="2824619994"/>
                    </a:ext>
                  </a:extLst>
                </a:gridCol>
                <a:gridCol w="2925695">
                  <a:extLst>
                    <a:ext uri="{9D8B030D-6E8A-4147-A177-3AD203B41FA5}">
                      <a16:colId xmlns:a16="http://schemas.microsoft.com/office/drawing/2014/main" val="3748744475"/>
                    </a:ext>
                  </a:extLst>
                </a:gridCol>
              </a:tblGrid>
              <a:tr h="297502">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接口信息</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44715836"/>
                  </a:ext>
                </a:extLst>
              </a:tr>
              <a:tr h="297502">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Linux</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89643825"/>
                  </a:ext>
                </a:extLst>
              </a:tr>
              <a:tr h="297502">
                <a:tc>
                  <a:txBody>
                    <a:bodyPr/>
                    <a:lstStyle/>
                    <a:p>
                      <a:pPr algn="just">
                        <a:spcAft>
                          <a:spcPts val="0"/>
                        </a:spcAft>
                      </a:pPr>
                      <a:r>
                        <a:rPr lang="zh-CN" sz="1200" kern="100">
                          <a:effectLst/>
                        </a:rPr>
                        <a:t>服务器软件</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Apache5.5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91530370"/>
                  </a:ext>
                </a:extLst>
              </a:tr>
              <a:tr h="297502">
                <a:tc>
                  <a:txBody>
                    <a:bodyPr/>
                    <a:lstStyle/>
                    <a:p>
                      <a:pPr algn="just">
                        <a:spcAft>
                          <a:spcPts val="0"/>
                        </a:spcAft>
                      </a:pPr>
                      <a:r>
                        <a:rPr lang="zh-CN" sz="1200" kern="100" dirty="0">
                          <a:effectLst/>
                        </a:rPr>
                        <a:t>数据库</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Mysql5.5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20948862"/>
                  </a:ext>
                </a:extLst>
              </a:tr>
            </a:tbl>
          </a:graphicData>
        </a:graphic>
      </p:graphicFrame>
    </p:spTree>
    <p:extLst>
      <p:ext uri="{BB962C8B-B14F-4D97-AF65-F5344CB8AC3E}">
        <p14:creationId xmlns:p14="http://schemas.microsoft.com/office/powerpoint/2010/main" val="41783737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7"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0"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2953375" y="2060220"/>
            <a:ext cx="6275726" cy="2476269"/>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矩形 13"/>
          <p:cNvSpPr/>
          <p:nvPr/>
        </p:nvSpPr>
        <p:spPr>
          <a:xfrm>
            <a:off x="1027113" y="1457900"/>
            <a:ext cx="3659662"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硬件接口（客户端）</a:t>
            </a:r>
            <a:endParaRPr lang="zh-CN" altLang="en-US" sz="2800" b="1" dirty="0">
              <a:solidFill>
                <a:schemeClr val="bg1"/>
              </a:solidFill>
            </a:endParaRPr>
          </a:p>
        </p:txBody>
      </p:sp>
      <p:sp>
        <p:nvSpPr>
          <p:cNvPr id="15" name="矩形 14"/>
          <p:cNvSpPr/>
          <p:nvPr/>
        </p:nvSpPr>
        <p:spPr>
          <a:xfrm>
            <a:off x="1027113" y="3421915"/>
            <a:ext cx="3725839"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软件接口（客户端）</a:t>
            </a:r>
            <a:endParaRPr lang="zh-CN" altLang="en-US" sz="2800" b="1" dirty="0">
              <a:solidFill>
                <a:schemeClr val="bg1"/>
              </a:solidFill>
            </a:endParaRPr>
          </a:p>
        </p:txBody>
      </p:sp>
      <p:graphicFrame>
        <p:nvGraphicFramePr>
          <p:cNvPr id="16" name="表格 15"/>
          <p:cNvGraphicFramePr>
            <a:graphicFrameLocks noGrp="1"/>
          </p:cNvGraphicFramePr>
          <p:nvPr>
            <p:extLst>
              <p:ext uri="{D42A27DB-BD31-4B8C-83A1-F6EECF244321}">
                <p14:modId xmlns:p14="http://schemas.microsoft.com/office/powerpoint/2010/main" val="679582721"/>
              </p:ext>
            </p:extLst>
          </p:nvPr>
        </p:nvGraphicFramePr>
        <p:xfrm>
          <a:off x="1157288" y="1981120"/>
          <a:ext cx="5989236" cy="1367768"/>
        </p:xfrm>
        <a:graphic>
          <a:graphicData uri="http://schemas.openxmlformats.org/drawingml/2006/table">
            <a:tbl>
              <a:tblPr>
                <a:tableStyleId>{5C22544A-7EE6-4342-B048-85BDC9FD1C3A}</a:tableStyleId>
              </a:tblPr>
              <a:tblGrid>
                <a:gridCol w="2994618">
                  <a:extLst>
                    <a:ext uri="{9D8B030D-6E8A-4147-A177-3AD203B41FA5}">
                      <a16:colId xmlns:a16="http://schemas.microsoft.com/office/drawing/2014/main" val="1185259868"/>
                    </a:ext>
                  </a:extLst>
                </a:gridCol>
                <a:gridCol w="2994618">
                  <a:extLst>
                    <a:ext uri="{9D8B030D-6E8A-4147-A177-3AD203B41FA5}">
                      <a16:colId xmlns:a16="http://schemas.microsoft.com/office/drawing/2014/main" val="3915966515"/>
                    </a:ext>
                  </a:extLst>
                </a:gridCol>
              </a:tblGrid>
              <a:tr h="341942">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04552927"/>
                  </a:ext>
                </a:extLst>
              </a:tr>
              <a:tr h="341942">
                <a:tc>
                  <a:txBody>
                    <a:bodyPr/>
                    <a:lstStyle/>
                    <a:p>
                      <a:pPr algn="just">
                        <a:spcAft>
                          <a:spcPts val="0"/>
                        </a:spcAft>
                      </a:pPr>
                      <a:r>
                        <a:rPr lang="zh-CN" sz="1200" kern="100">
                          <a:effectLst/>
                        </a:rPr>
                        <a:t>主频</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主流配置即可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8188230"/>
                  </a:ext>
                </a:extLst>
              </a:tr>
              <a:tr h="341942">
                <a:tc>
                  <a:txBody>
                    <a:bodyPr/>
                    <a:lstStyle/>
                    <a:p>
                      <a:pPr algn="just">
                        <a:spcAft>
                          <a:spcPts val="0"/>
                        </a:spcAft>
                      </a:pPr>
                      <a:r>
                        <a:rPr lang="zh-CN" sz="1200" kern="100">
                          <a:effectLst/>
                        </a:rPr>
                        <a:t>显卡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分辨率</a:t>
                      </a:r>
                      <a:r>
                        <a:rPr lang="en-US" sz="1200" kern="100" dirty="0">
                          <a:effectLst/>
                        </a:rPr>
                        <a:t>1024*768</a:t>
                      </a:r>
                      <a:r>
                        <a:rPr lang="zh-CN" sz="1200" kern="100" dirty="0">
                          <a:effectLst/>
                        </a:rPr>
                        <a:t>以上</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63771024"/>
                  </a:ext>
                </a:extLst>
              </a:tr>
              <a:tr h="341942">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浙江大学城市学院校园网、</a:t>
                      </a:r>
                      <a:r>
                        <a:rPr lang="en-US" sz="1200" kern="100" dirty="0">
                          <a:effectLst/>
                        </a:rPr>
                        <a:t>10M</a:t>
                      </a:r>
                      <a:r>
                        <a:rPr lang="zh-CN" sz="1200" kern="100" dirty="0">
                          <a:effectLst/>
                        </a:rPr>
                        <a:t>以上</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2889479"/>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813916542"/>
              </p:ext>
            </p:extLst>
          </p:nvPr>
        </p:nvGraphicFramePr>
        <p:xfrm>
          <a:off x="1104047" y="3945135"/>
          <a:ext cx="6042476" cy="1310445"/>
        </p:xfrm>
        <a:graphic>
          <a:graphicData uri="http://schemas.openxmlformats.org/drawingml/2006/table">
            <a:tbl>
              <a:tblPr>
                <a:tableStyleId>{5C22544A-7EE6-4342-B048-85BDC9FD1C3A}</a:tableStyleId>
              </a:tblPr>
              <a:tblGrid>
                <a:gridCol w="3021238">
                  <a:extLst>
                    <a:ext uri="{9D8B030D-6E8A-4147-A177-3AD203B41FA5}">
                      <a16:colId xmlns:a16="http://schemas.microsoft.com/office/drawing/2014/main" val="659026357"/>
                    </a:ext>
                  </a:extLst>
                </a:gridCol>
                <a:gridCol w="3021238">
                  <a:extLst>
                    <a:ext uri="{9D8B030D-6E8A-4147-A177-3AD203B41FA5}">
                      <a16:colId xmlns:a16="http://schemas.microsoft.com/office/drawing/2014/main" val="399402521"/>
                    </a:ext>
                  </a:extLst>
                </a:gridCol>
              </a:tblGrid>
              <a:tr h="436815">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接口信息</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46566183"/>
                  </a:ext>
                </a:extLst>
              </a:tr>
              <a:tr h="436815">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Windows XP/7/8/10</a:t>
                      </a:r>
                      <a:r>
                        <a:rPr lang="zh-CN" sz="1200" kern="100" dirty="0">
                          <a:effectLst/>
                        </a:rPr>
                        <a:t>、</a:t>
                      </a:r>
                      <a:r>
                        <a:rPr lang="en-US" sz="1200" kern="100" dirty="0">
                          <a:effectLst/>
                        </a:rPr>
                        <a:t>Linux</a:t>
                      </a:r>
                      <a:r>
                        <a:rPr lang="zh-CN" sz="1200" kern="100" dirty="0">
                          <a:effectLst/>
                        </a:rPr>
                        <a:t>、</a:t>
                      </a:r>
                      <a:r>
                        <a:rPr lang="en-US" sz="1200" kern="100" dirty="0">
                          <a:effectLst/>
                        </a:rPr>
                        <a:t>Mac OS</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2506461"/>
                  </a:ext>
                </a:extLst>
              </a:tr>
              <a:tr h="436815">
                <a:tc>
                  <a:txBody>
                    <a:bodyPr/>
                    <a:lstStyle/>
                    <a:p>
                      <a:pPr algn="just">
                        <a:spcAft>
                          <a:spcPts val="0"/>
                        </a:spcAft>
                      </a:pPr>
                      <a:r>
                        <a:rPr lang="zh-CN" sz="1200" kern="100">
                          <a:effectLst/>
                        </a:rPr>
                        <a:t>浏览器</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IE</a:t>
                      </a:r>
                      <a:r>
                        <a:rPr lang="zh-CN" sz="1200" kern="100" dirty="0">
                          <a:effectLst/>
                        </a:rPr>
                        <a:t>、</a:t>
                      </a:r>
                      <a:r>
                        <a:rPr lang="en-US" sz="1200" kern="100" dirty="0">
                          <a:effectLst/>
                        </a:rPr>
                        <a:t>Firefox</a:t>
                      </a:r>
                      <a:r>
                        <a:rPr lang="zh-CN" sz="1200" kern="100" dirty="0">
                          <a:effectLst/>
                        </a:rPr>
                        <a:t>、</a:t>
                      </a:r>
                      <a:r>
                        <a:rPr lang="en-US" sz="1200" kern="100" dirty="0">
                          <a:effectLst/>
                        </a:rPr>
                        <a:t>Chrome</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41839521"/>
                  </a:ext>
                </a:extLst>
              </a:tr>
            </a:tbl>
          </a:graphicData>
        </a:graphic>
      </p:graphicFrame>
    </p:spTree>
    <p:extLst>
      <p:ext uri="{BB962C8B-B14F-4D97-AF65-F5344CB8AC3E}">
        <p14:creationId xmlns:p14="http://schemas.microsoft.com/office/powerpoint/2010/main" val="32024125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133898627"/>
              </p:ext>
            </p:extLst>
          </p:nvPr>
        </p:nvGraphicFramePr>
        <p:xfrm>
          <a:off x="3502025" y="727978"/>
          <a:ext cx="5219006" cy="6035040"/>
        </p:xfrm>
        <a:graphic>
          <a:graphicData uri="http://schemas.openxmlformats.org/drawingml/2006/table">
            <a:tbl>
              <a:tblPr firstRow="1" firstCol="1" bandRow="1" bandCol="1">
                <a:tableStyleId>{5C22544A-7EE6-4342-B048-85BDC9FD1C3A}</a:tableStyleId>
              </a:tblPr>
              <a:tblGrid>
                <a:gridCol w="970180">
                  <a:extLst>
                    <a:ext uri="{9D8B030D-6E8A-4147-A177-3AD203B41FA5}">
                      <a16:colId xmlns:a16="http://schemas.microsoft.com/office/drawing/2014/main" val="1506501196"/>
                    </a:ext>
                  </a:extLst>
                </a:gridCol>
                <a:gridCol w="4248826">
                  <a:extLst>
                    <a:ext uri="{9D8B030D-6E8A-4147-A177-3AD203B41FA5}">
                      <a16:colId xmlns:a16="http://schemas.microsoft.com/office/drawing/2014/main" val="738981974"/>
                    </a:ext>
                  </a:extLst>
                </a:gridCol>
              </a:tblGrid>
              <a:tr h="181360">
                <a:tc>
                  <a:txBody>
                    <a:bodyPr/>
                    <a:lstStyle/>
                    <a:p>
                      <a:pPr algn="just">
                        <a:spcAft>
                          <a:spcPts val="0"/>
                        </a:spcAft>
                      </a:pPr>
                      <a:r>
                        <a:rPr lang="zh-CN" sz="1200" kern="100" dirty="0">
                          <a:effectLst/>
                        </a:rPr>
                        <a:t>用例名称</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登录</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3917524437"/>
                  </a:ext>
                </a:extLst>
              </a:tr>
              <a:tr h="181360">
                <a:tc>
                  <a:txBody>
                    <a:bodyPr/>
                    <a:lstStyle/>
                    <a:p>
                      <a:pPr algn="just">
                        <a:spcAft>
                          <a:spcPts val="0"/>
                        </a:spcAft>
                      </a:pPr>
                      <a:r>
                        <a:rPr lang="zh-CN" sz="1200" kern="100">
                          <a:effectLst/>
                        </a:rPr>
                        <a:t>用例编号</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en-US" sz="1200" kern="100">
                          <a:effectLst/>
                        </a:rPr>
                        <a:t>UCb2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2488110527"/>
                  </a:ext>
                </a:extLst>
              </a:tr>
              <a:tr h="181360">
                <a:tc>
                  <a:txBody>
                    <a:bodyPr/>
                    <a:lstStyle/>
                    <a:p>
                      <a:pPr algn="just">
                        <a:spcAft>
                          <a:spcPts val="0"/>
                        </a:spcAft>
                      </a:pPr>
                      <a:r>
                        <a:rPr lang="zh-CN" sz="1200" kern="100">
                          <a:effectLst/>
                        </a:rPr>
                        <a:t>对应图示</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en-US" sz="1200" u="sng" kern="100">
                          <a:effectLst/>
                          <a:hlinkClick r:id="rId4" action="ppaction://hlinkfile"/>
                        </a:rPr>
                        <a:t>ADb2</a:t>
                      </a:r>
                      <a:r>
                        <a:rPr lang="en-US" sz="1200" kern="100">
                          <a:effectLst/>
                        </a:rPr>
                        <a:t>,</a:t>
                      </a:r>
                      <a:r>
                        <a:rPr lang="en-US" sz="1200" u="sng" kern="100">
                          <a:effectLst/>
                          <a:hlinkClick r:id="rId5" action="ppaction://hlinkfile"/>
                        </a:rPr>
                        <a:t>SDb2</a:t>
                      </a:r>
                      <a:r>
                        <a:rPr lang="en-US" sz="1200" kern="100">
                          <a:effectLst/>
                        </a:rPr>
                        <a:t>,</a:t>
                      </a:r>
                      <a:r>
                        <a:rPr lang="en-US" sz="1200" u="sng" kern="100">
                          <a:effectLst/>
                          <a:hlinkClick r:id="rId6" action="ppaction://hlinkfile"/>
                        </a:rPr>
                        <a:t>UMb2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1162069291"/>
                  </a:ext>
                </a:extLst>
              </a:tr>
              <a:tr h="181360">
                <a:tc>
                  <a:txBody>
                    <a:bodyPr/>
                    <a:lstStyle/>
                    <a:p>
                      <a:pPr algn="just">
                        <a:spcAft>
                          <a:spcPts val="0"/>
                        </a:spcAft>
                      </a:pPr>
                      <a:r>
                        <a:rPr lang="zh-CN" sz="1200" kern="100">
                          <a:effectLst/>
                        </a:rPr>
                        <a:t>对应测试</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en-US" sz="1200" u="sng" kern="100">
                          <a:effectLst/>
                          <a:hlinkClick r:id="rId7" action="ppaction://hlinkfile"/>
                        </a:rPr>
                        <a:t>UTb2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2684780953"/>
                  </a:ext>
                </a:extLst>
              </a:tr>
              <a:tr h="181360">
                <a:tc>
                  <a:txBody>
                    <a:bodyPr/>
                    <a:lstStyle/>
                    <a:p>
                      <a:pPr algn="just">
                        <a:spcAft>
                          <a:spcPts val="0"/>
                        </a:spcAft>
                      </a:pPr>
                      <a:r>
                        <a:rPr lang="zh-CN" sz="1200" kern="100">
                          <a:effectLst/>
                        </a:rPr>
                        <a:t>创建者</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黄鹏羽</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2774702275"/>
                  </a:ext>
                </a:extLst>
              </a:tr>
              <a:tr h="181360">
                <a:tc>
                  <a:txBody>
                    <a:bodyPr/>
                    <a:lstStyle/>
                    <a:p>
                      <a:pPr algn="just">
                        <a:spcAft>
                          <a:spcPts val="0"/>
                        </a:spcAft>
                      </a:pPr>
                      <a:r>
                        <a:rPr lang="zh-CN" sz="1200" kern="100">
                          <a:effectLst/>
                        </a:rPr>
                        <a:t>最后更新者</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葛倍良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2358452156"/>
                  </a:ext>
                </a:extLst>
              </a:tr>
              <a:tr h="181360">
                <a:tc>
                  <a:txBody>
                    <a:bodyPr/>
                    <a:lstStyle/>
                    <a:p>
                      <a:pPr algn="just">
                        <a:spcAft>
                          <a:spcPts val="0"/>
                        </a:spcAft>
                      </a:pPr>
                      <a:r>
                        <a:rPr lang="zh-CN" sz="1200" kern="100">
                          <a:effectLst/>
                        </a:rPr>
                        <a:t>创建日期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en-US" sz="1200" kern="100">
                          <a:effectLst/>
                        </a:rPr>
                        <a:t>2017</a:t>
                      </a:r>
                      <a:r>
                        <a:rPr lang="zh-CN" sz="1200" kern="100">
                          <a:effectLst/>
                        </a:rPr>
                        <a:t>年</a:t>
                      </a:r>
                      <a:r>
                        <a:rPr lang="en-US" sz="1200" kern="100">
                          <a:effectLst/>
                        </a:rPr>
                        <a:t>11</a:t>
                      </a:r>
                      <a:r>
                        <a:rPr lang="zh-CN" sz="1200" kern="100">
                          <a:effectLst/>
                        </a:rPr>
                        <a:t>月</a:t>
                      </a:r>
                      <a:r>
                        <a:rPr lang="en-US" sz="1200" kern="100">
                          <a:effectLst/>
                        </a:rPr>
                        <a:t>25</a:t>
                      </a:r>
                      <a:r>
                        <a:rPr lang="zh-CN" sz="1200" kern="100">
                          <a:effectLst/>
                        </a:rPr>
                        <a:t>日</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2134835304"/>
                  </a:ext>
                </a:extLst>
              </a:tr>
              <a:tr h="362720">
                <a:tc>
                  <a:txBody>
                    <a:bodyPr/>
                    <a:lstStyle/>
                    <a:p>
                      <a:pPr algn="just">
                        <a:spcAft>
                          <a:spcPts val="0"/>
                        </a:spcAft>
                      </a:pPr>
                      <a:r>
                        <a:rPr lang="zh-CN" sz="1200" kern="100">
                          <a:effectLst/>
                        </a:rPr>
                        <a:t>最后更新日期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en-US" sz="1200" kern="100">
                          <a:effectLst/>
                        </a:rPr>
                        <a:t>2017</a:t>
                      </a:r>
                      <a:r>
                        <a:rPr lang="zh-CN" sz="1200" kern="100">
                          <a:effectLst/>
                        </a:rPr>
                        <a:t>年</a:t>
                      </a:r>
                      <a:r>
                        <a:rPr lang="en-US" sz="1200" kern="100">
                          <a:effectLst/>
                        </a:rPr>
                        <a:t>12</a:t>
                      </a:r>
                      <a:r>
                        <a:rPr lang="zh-CN" sz="1200" kern="100">
                          <a:effectLst/>
                        </a:rPr>
                        <a:t>月</a:t>
                      </a:r>
                      <a:r>
                        <a:rPr lang="en-US" sz="1200" kern="100">
                          <a:effectLst/>
                        </a:rPr>
                        <a:t>15</a:t>
                      </a:r>
                      <a:r>
                        <a:rPr lang="zh-CN" sz="1200" kern="100">
                          <a:effectLst/>
                        </a:rPr>
                        <a:t>日</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3573216282"/>
                  </a:ext>
                </a:extLst>
              </a:tr>
              <a:tr h="181360">
                <a:tc>
                  <a:txBody>
                    <a:bodyPr/>
                    <a:lstStyle/>
                    <a:p>
                      <a:pPr algn="just">
                        <a:spcAft>
                          <a:spcPts val="0"/>
                        </a:spcAft>
                      </a:pPr>
                      <a:r>
                        <a:rPr lang="zh-CN" sz="1200" kern="100">
                          <a:effectLst/>
                        </a:rPr>
                        <a:t>用例概述</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让学生进进行登录</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4221650792"/>
                  </a:ext>
                </a:extLst>
              </a:tr>
              <a:tr h="181360">
                <a:tc>
                  <a:txBody>
                    <a:bodyPr/>
                    <a:lstStyle/>
                    <a:p>
                      <a:pPr algn="just">
                        <a:spcAft>
                          <a:spcPts val="0"/>
                        </a:spcAft>
                      </a:pPr>
                      <a:r>
                        <a:rPr lang="zh-CN" sz="1200" kern="100">
                          <a:effectLst/>
                        </a:rPr>
                        <a:t>主参与者</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学生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3926555293"/>
                  </a:ext>
                </a:extLst>
              </a:tr>
              <a:tr h="181360">
                <a:tc>
                  <a:txBody>
                    <a:bodyPr/>
                    <a:lstStyle/>
                    <a:p>
                      <a:pPr algn="just">
                        <a:spcAft>
                          <a:spcPts val="0"/>
                        </a:spcAft>
                      </a:pPr>
                      <a:r>
                        <a:rPr lang="zh-CN" sz="1200" kern="100">
                          <a:effectLst/>
                        </a:rPr>
                        <a:t>次要参与者</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无</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2530628070"/>
                  </a:ext>
                </a:extLst>
              </a:tr>
              <a:tr h="181360">
                <a:tc>
                  <a:txBody>
                    <a:bodyPr/>
                    <a:lstStyle/>
                    <a:p>
                      <a:pPr algn="just">
                        <a:spcAft>
                          <a:spcPts val="0"/>
                        </a:spcAft>
                      </a:pPr>
                      <a:r>
                        <a:rPr lang="zh-CN" sz="1200" kern="100">
                          <a:effectLst/>
                        </a:rPr>
                        <a:t>用例场景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主页面点击登录或点击任意其他功能模块</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739972281"/>
                  </a:ext>
                </a:extLst>
              </a:tr>
              <a:tr h="181360">
                <a:tc>
                  <a:txBody>
                    <a:bodyPr/>
                    <a:lstStyle/>
                    <a:p>
                      <a:pPr algn="just">
                        <a:spcAft>
                          <a:spcPts val="0"/>
                        </a:spcAft>
                      </a:pPr>
                      <a:r>
                        <a:rPr lang="zh-CN" sz="1200" kern="100">
                          <a:effectLst/>
                        </a:rPr>
                        <a:t>前置条件</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进入主页面</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1799370924"/>
                  </a:ext>
                </a:extLst>
              </a:tr>
              <a:tr h="1450880">
                <a:tc>
                  <a:txBody>
                    <a:bodyPr/>
                    <a:lstStyle/>
                    <a:p>
                      <a:pPr algn="just">
                        <a:spcAft>
                          <a:spcPts val="0"/>
                        </a:spcAft>
                      </a:pPr>
                      <a:r>
                        <a:rPr lang="zh-CN" sz="1200" kern="100">
                          <a:effectLst/>
                        </a:rPr>
                        <a:t>后置条件</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marL="342900" lvl="0" indent="-342900" algn="just">
                        <a:spcAft>
                          <a:spcPts val="0"/>
                        </a:spcAft>
                        <a:buFont typeface="+mj-lt"/>
                        <a:buAutoNum type="arabicPeriod"/>
                        <a:tabLst>
                          <a:tab pos="228600" algn="l"/>
                        </a:tabLst>
                      </a:pPr>
                      <a:r>
                        <a:rPr lang="zh-CN" sz="1200" kern="100">
                          <a:effectLst/>
                        </a:rPr>
                        <a:t>个人中心查看</a:t>
                      </a:r>
                    </a:p>
                    <a:p>
                      <a:pPr marL="342900" lvl="0" indent="-342900" algn="just">
                        <a:spcAft>
                          <a:spcPts val="0"/>
                        </a:spcAft>
                        <a:buFont typeface="+mj-lt"/>
                        <a:buAutoNum type="arabicPeriod"/>
                        <a:tabLst>
                          <a:tab pos="228600" algn="l"/>
                        </a:tabLst>
                      </a:pPr>
                      <a:r>
                        <a:rPr lang="zh-CN" sz="1200" kern="100">
                          <a:effectLst/>
                        </a:rPr>
                        <a:t>进入总论坛</a:t>
                      </a:r>
                    </a:p>
                    <a:p>
                      <a:pPr marL="342900" lvl="0" indent="-342900" algn="just">
                        <a:spcAft>
                          <a:spcPts val="0"/>
                        </a:spcAft>
                        <a:buFont typeface="+mj-lt"/>
                        <a:buAutoNum type="arabicPeriod"/>
                        <a:tabLst>
                          <a:tab pos="228600" algn="l"/>
                        </a:tabLst>
                      </a:pPr>
                      <a:r>
                        <a:rPr lang="zh-CN" sz="1200" kern="100">
                          <a:effectLst/>
                        </a:rPr>
                        <a:t>课程选择</a:t>
                      </a:r>
                    </a:p>
                    <a:p>
                      <a:pPr marL="342900" lvl="0" indent="-342900" algn="just">
                        <a:spcAft>
                          <a:spcPts val="0"/>
                        </a:spcAft>
                        <a:buFont typeface="+mj-lt"/>
                        <a:buAutoNum type="arabicPeriod"/>
                        <a:tabLst>
                          <a:tab pos="228600" algn="l"/>
                        </a:tabLst>
                      </a:pPr>
                      <a:r>
                        <a:rPr lang="zh-CN" sz="1200" kern="100">
                          <a:effectLst/>
                        </a:rPr>
                        <a:t>全站搜索</a:t>
                      </a:r>
                    </a:p>
                    <a:p>
                      <a:pPr marL="342900" lvl="0" indent="-342900" algn="just">
                        <a:spcAft>
                          <a:spcPts val="0"/>
                        </a:spcAft>
                        <a:buFont typeface="+mj-lt"/>
                        <a:buAutoNum type="arabicPeriod"/>
                        <a:tabLst>
                          <a:tab pos="228600" algn="l"/>
                        </a:tabLst>
                      </a:pPr>
                      <a:r>
                        <a:rPr lang="zh-CN" sz="1200" kern="100">
                          <a:effectLst/>
                        </a:rPr>
                        <a:t>查看网页内容</a:t>
                      </a:r>
                    </a:p>
                    <a:p>
                      <a:pPr marL="342900" lvl="0" indent="-342900" algn="just">
                        <a:spcAft>
                          <a:spcPts val="0"/>
                        </a:spcAft>
                        <a:buFont typeface="+mj-lt"/>
                        <a:buAutoNum type="arabicPeriod"/>
                        <a:tabLst>
                          <a:tab pos="228600" algn="l"/>
                        </a:tabLst>
                      </a:pPr>
                      <a:r>
                        <a:rPr lang="zh-CN" sz="1200" kern="100">
                          <a:effectLst/>
                        </a:rPr>
                        <a:t>查看所有教师</a:t>
                      </a:r>
                    </a:p>
                    <a:p>
                      <a:pPr marL="342900" lvl="0" indent="-342900" algn="just">
                        <a:spcAft>
                          <a:spcPts val="0"/>
                        </a:spcAft>
                        <a:buFont typeface="+mj-lt"/>
                        <a:buAutoNum type="arabicPeriod"/>
                        <a:tabLst>
                          <a:tab pos="228600" algn="l"/>
                        </a:tabLst>
                      </a:pPr>
                      <a:r>
                        <a:rPr lang="zh-CN" sz="1200" kern="100">
                          <a:effectLst/>
                        </a:rPr>
                        <a:t>查看所有课程</a:t>
                      </a:r>
                    </a:p>
                    <a:p>
                      <a:pPr marL="342900" lvl="0" indent="-342900" algn="just">
                        <a:spcAft>
                          <a:spcPts val="0"/>
                        </a:spcAft>
                        <a:buFont typeface="+mj-lt"/>
                        <a:buAutoNum type="arabicPeriod"/>
                        <a:tabLst>
                          <a:tab pos="228600" algn="l"/>
                        </a:tabLst>
                      </a:pPr>
                      <a:r>
                        <a:rPr lang="zh-CN" sz="1200" kern="100">
                          <a:effectLst/>
                        </a:rPr>
                        <a:t>注销</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49447" marR="49447" marT="0" marB="0"/>
                </a:tc>
                <a:extLst>
                  <a:ext uri="{0D108BD9-81ED-4DB2-BD59-A6C34878D82A}">
                    <a16:rowId xmlns:a16="http://schemas.microsoft.com/office/drawing/2014/main" val="3225945833"/>
                  </a:ext>
                </a:extLst>
              </a:tr>
              <a:tr h="544080">
                <a:tc>
                  <a:txBody>
                    <a:bodyPr/>
                    <a:lstStyle/>
                    <a:p>
                      <a:pPr algn="just">
                        <a:spcAft>
                          <a:spcPts val="0"/>
                        </a:spcAft>
                      </a:pPr>
                      <a:r>
                        <a:rPr lang="zh-CN" sz="1200" kern="100">
                          <a:effectLst/>
                        </a:rPr>
                        <a:t>基本事件流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en-US" sz="1200" kern="100">
                          <a:effectLst/>
                        </a:rPr>
                        <a:t>1.</a:t>
                      </a:r>
                      <a:r>
                        <a:rPr lang="zh-CN" sz="1200" kern="100">
                          <a:effectLst/>
                        </a:rPr>
                        <a:t>点击登录</a:t>
                      </a:r>
                    </a:p>
                    <a:p>
                      <a:pPr algn="just">
                        <a:spcAft>
                          <a:spcPts val="0"/>
                        </a:spcAft>
                      </a:pPr>
                      <a:r>
                        <a:rPr lang="en-US" sz="1200" kern="100">
                          <a:effectLst/>
                        </a:rPr>
                        <a:t>2.</a:t>
                      </a:r>
                      <a:r>
                        <a:rPr lang="zh-CN" sz="1200" kern="100">
                          <a:effectLst/>
                        </a:rPr>
                        <a:t>输入用户信息</a:t>
                      </a:r>
                    </a:p>
                    <a:p>
                      <a:pPr algn="just">
                        <a:spcAft>
                          <a:spcPts val="0"/>
                        </a:spcAft>
                      </a:pPr>
                      <a:r>
                        <a:rPr lang="en-US" sz="1200" kern="100">
                          <a:effectLst/>
                        </a:rPr>
                        <a:t>3.</a:t>
                      </a:r>
                      <a:r>
                        <a:rPr lang="zh-CN" sz="1200" kern="100">
                          <a:effectLst/>
                        </a:rPr>
                        <a:t>点击确定</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3517903908"/>
                  </a:ext>
                </a:extLst>
              </a:tr>
              <a:tr h="362720">
                <a:tc>
                  <a:txBody>
                    <a:bodyPr/>
                    <a:lstStyle/>
                    <a:p>
                      <a:pPr algn="just">
                        <a:spcAft>
                          <a:spcPts val="0"/>
                        </a:spcAft>
                      </a:pPr>
                      <a:r>
                        <a:rPr lang="zh-CN" sz="1200" kern="100">
                          <a:effectLst/>
                        </a:rPr>
                        <a:t>异常</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marL="342900" lvl="0" indent="-342900" algn="just">
                        <a:spcAft>
                          <a:spcPts val="0"/>
                        </a:spcAft>
                        <a:buFont typeface="+mj-lt"/>
                        <a:buAutoNum type="arabicPeriod"/>
                      </a:pPr>
                      <a:r>
                        <a:rPr lang="zh-CN" sz="1200" kern="100">
                          <a:effectLst/>
                        </a:rPr>
                        <a:t>错误的用户信息</a:t>
                      </a:r>
                    </a:p>
                    <a:p>
                      <a:pPr marL="342900" lvl="0" indent="-342900" algn="just">
                        <a:spcAft>
                          <a:spcPts val="0"/>
                        </a:spcAft>
                        <a:buFont typeface="+mj-lt"/>
                        <a:buAutoNum type="arabicPeriod"/>
                      </a:pPr>
                      <a:r>
                        <a:rPr lang="zh-CN" sz="1200" kern="100">
                          <a:effectLst/>
                        </a:rPr>
                        <a:t>网站崩溃</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2838189759"/>
                  </a:ext>
                </a:extLst>
              </a:tr>
              <a:tr h="181360">
                <a:tc>
                  <a:txBody>
                    <a:bodyPr/>
                    <a:lstStyle/>
                    <a:p>
                      <a:pPr algn="just">
                        <a:spcAft>
                          <a:spcPts val="0"/>
                        </a:spcAft>
                      </a:pPr>
                      <a:r>
                        <a:rPr lang="zh-CN" sz="1200" kern="100">
                          <a:effectLst/>
                        </a:rPr>
                        <a:t>扩展事件流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无</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3699603584"/>
                  </a:ext>
                </a:extLst>
              </a:tr>
              <a:tr h="181360">
                <a:tc>
                  <a:txBody>
                    <a:bodyPr/>
                    <a:lstStyle/>
                    <a:p>
                      <a:pPr algn="just">
                        <a:spcAft>
                          <a:spcPts val="0"/>
                        </a:spcAft>
                      </a:pPr>
                      <a:r>
                        <a:rPr lang="zh-CN" sz="1200" kern="100">
                          <a:effectLst/>
                        </a:rPr>
                        <a:t>子事件流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无</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402806412"/>
                  </a:ext>
                </a:extLst>
              </a:tr>
              <a:tr h="181360">
                <a:tc>
                  <a:txBody>
                    <a:bodyPr/>
                    <a:lstStyle/>
                    <a:p>
                      <a:pPr algn="just">
                        <a:spcAft>
                          <a:spcPts val="0"/>
                        </a:spcAft>
                      </a:pPr>
                      <a:r>
                        <a:rPr lang="zh-CN" sz="1200" kern="100">
                          <a:effectLst/>
                        </a:rPr>
                        <a:t>规则与约束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正确的用户信息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3228687382"/>
                  </a:ext>
                </a:extLst>
              </a:tr>
              <a:tr h="181360">
                <a:tc>
                  <a:txBody>
                    <a:bodyPr/>
                    <a:lstStyle/>
                    <a:p>
                      <a:pPr algn="just">
                        <a:spcAft>
                          <a:spcPts val="0"/>
                        </a:spcAft>
                      </a:pPr>
                      <a:r>
                        <a:rPr lang="zh-CN" sz="1200" kern="100">
                          <a:effectLst/>
                        </a:rPr>
                        <a:t>优先级</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en-US" sz="1200" kern="100">
                          <a:effectLst/>
                        </a:rPr>
                        <a:t>2.80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2347375972"/>
                  </a:ext>
                </a:extLst>
              </a:tr>
              <a:tr h="181360">
                <a:tc>
                  <a:txBody>
                    <a:bodyPr/>
                    <a:lstStyle/>
                    <a:p>
                      <a:pPr algn="just">
                        <a:spcAft>
                          <a:spcPts val="0"/>
                        </a:spcAft>
                      </a:pPr>
                      <a:r>
                        <a:rPr lang="zh-CN" sz="1200" kern="100">
                          <a:effectLst/>
                        </a:rPr>
                        <a:t>输入</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a:effectLst/>
                        </a:rPr>
                        <a:t>用户信息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2326418472"/>
                  </a:ext>
                </a:extLst>
              </a:tr>
              <a:tr h="181360">
                <a:tc>
                  <a:txBody>
                    <a:bodyPr/>
                    <a:lstStyle/>
                    <a:p>
                      <a:pPr algn="just">
                        <a:spcAft>
                          <a:spcPts val="0"/>
                        </a:spcAft>
                      </a:pPr>
                      <a:r>
                        <a:rPr lang="zh-CN" sz="1200" kern="100">
                          <a:effectLst/>
                        </a:rPr>
                        <a:t>输出</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tc>
                  <a:txBody>
                    <a:bodyPr/>
                    <a:lstStyle/>
                    <a:p>
                      <a:pPr algn="just">
                        <a:spcAft>
                          <a:spcPts val="0"/>
                        </a:spcAft>
                      </a:pPr>
                      <a:r>
                        <a:rPr lang="zh-CN" sz="1200" kern="100" dirty="0">
                          <a:effectLst/>
                        </a:rPr>
                        <a:t>登录结果</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49447" marR="49447" marT="0" marB="0"/>
                </a:tc>
                <a:extLst>
                  <a:ext uri="{0D108BD9-81ED-4DB2-BD59-A6C34878D82A}">
                    <a16:rowId xmlns:a16="http://schemas.microsoft.com/office/drawing/2014/main" val="1232117051"/>
                  </a:ext>
                </a:extLst>
              </a:tr>
            </a:tbl>
          </a:graphicData>
        </a:graphic>
      </p:graphicFrame>
      <p:sp>
        <p:nvSpPr>
          <p:cNvPr id="3" name="圆角矩形 2"/>
          <p:cNvSpPr/>
          <p:nvPr/>
        </p:nvSpPr>
        <p:spPr bwMode="auto">
          <a:xfrm>
            <a:off x="3502025" y="1109708"/>
            <a:ext cx="2352583" cy="316241"/>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2000" b="0" i="0" u="none" strike="noStrike" cap="none" normalizeH="0" baseline="0" smtClean="0">
              <a:ln>
                <a:noFill/>
              </a:ln>
              <a:solidFill>
                <a:schemeClr val="tx1"/>
              </a:solidFill>
              <a:effectLst/>
              <a:latin typeface="Calibri" pitchFamily="34" charset="0"/>
              <a:ea typeface="宋体" pitchFamily="2" charset="-122"/>
            </a:endParaRPr>
          </a:p>
        </p:txBody>
      </p:sp>
      <p:sp>
        <p:nvSpPr>
          <p:cNvPr id="4" name="圆角矩形 3"/>
          <p:cNvSpPr/>
          <p:nvPr/>
        </p:nvSpPr>
        <p:spPr bwMode="auto">
          <a:xfrm>
            <a:off x="3502025" y="2583402"/>
            <a:ext cx="1336305" cy="142043"/>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760400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9" name="图片 8" descr="C:\Users\L-Jere\AppData\Local\Temp\WeChat Files\7e3f8a7ff1081936ac09a081032c09f.png"/>
          <p:cNvPicPr/>
          <p:nvPr/>
        </p:nvPicPr>
        <p:blipFill>
          <a:blip r:embed="rId4">
            <a:extLst>
              <a:ext uri="{28A0092B-C50C-407E-A947-70E740481C1C}">
                <a14:useLocalDpi xmlns:a14="http://schemas.microsoft.com/office/drawing/2010/main" val="0"/>
              </a:ext>
            </a:extLst>
          </a:blip>
          <a:srcRect/>
          <a:stretch>
            <a:fillRect/>
          </a:stretch>
        </p:blipFill>
        <p:spPr bwMode="auto">
          <a:xfrm>
            <a:off x="1278384" y="946151"/>
            <a:ext cx="5992428" cy="2660711"/>
          </a:xfrm>
          <a:prstGeom prst="rect">
            <a:avLst/>
          </a:prstGeom>
          <a:noFill/>
          <a:ln>
            <a:noFill/>
          </a:ln>
        </p:spPr>
      </p:pic>
      <p:pic>
        <p:nvPicPr>
          <p:cNvPr id="10" name="图片 9" descr="C:\Users\L-Jere\AppData\Local\Temp\WeChat Files\924809d17e62aff11370538e16cdbaa.png"/>
          <p:cNvPicPr/>
          <p:nvPr/>
        </p:nvPicPr>
        <p:blipFill>
          <a:blip r:embed="rId5">
            <a:extLst>
              <a:ext uri="{28A0092B-C50C-407E-A947-70E740481C1C}">
                <a14:useLocalDpi xmlns:a14="http://schemas.microsoft.com/office/drawing/2010/main" val="0"/>
              </a:ext>
            </a:extLst>
          </a:blip>
          <a:srcRect/>
          <a:stretch>
            <a:fillRect/>
          </a:stretch>
        </p:blipFill>
        <p:spPr bwMode="auto">
          <a:xfrm>
            <a:off x="1278384" y="3821835"/>
            <a:ext cx="5992428" cy="2925194"/>
          </a:xfrm>
          <a:prstGeom prst="rect">
            <a:avLst/>
          </a:prstGeom>
          <a:noFill/>
          <a:ln>
            <a:noFill/>
          </a:ln>
        </p:spPr>
      </p:pic>
      <p:pic>
        <p:nvPicPr>
          <p:cNvPr id="2" name="图片 1"/>
          <p:cNvPicPr>
            <a:picLocks noChangeAspect="1"/>
          </p:cNvPicPr>
          <p:nvPr/>
        </p:nvPicPr>
        <p:blipFill>
          <a:blip r:embed="rId6"/>
          <a:stretch>
            <a:fillRect/>
          </a:stretch>
        </p:blipFill>
        <p:spPr>
          <a:xfrm>
            <a:off x="8010455" y="1876055"/>
            <a:ext cx="3257550" cy="3638550"/>
          </a:xfrm>
          <a:prstGeom prst="rect">
            <a:avLst/>
          </a:prstGeom>
        </p:spPr>
      </p:pic>
    </p:spTree>
    <p:extLst>
      <p:ext uri="{BB962C8B-B14F-4D97-AF65-F5344CB8AC3E}">
        <p14:creationId xmlns:p14="http://schemas.microsoft.com/office/powerpoint/2010/main" val="5811641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928341" y="2679803"/>
            <a:ext cx="2353368" cy="2677656"/>
          </a:xfrm>
          <a:prstGeom prst="rect">
            <a:avLst/>
          </a:prstGeom>
        </p:spPr>
        <p:txBody>
          <a:bodyPr wrap="square">
            <a:spAutoFit/>
          </a:bodyPr>
          <a:lstStyle/>
          <a:p>
            <a:r>
              <a:rPr lang="zh-CN" altLang="en-US" sz="2400" dirty="0" smtClean="0">
                <a:solidFill>
                  <a:schemeClr val="bg1"/>
                </a:solidFill>
              </a:rPr>
              <a:t>采用</a:t>
            </a:r>
            <a:r>
              <a:rPr lang="en-US" altLang="zh-CN" sz="2400" dirty="0" smtClean="0">
                <a:solidFill>
                  <a:schemeClr val="bg1"/>
                </a:solidFill>
              </a:rPr>
              <a:t>《</a:t>
            </a:r>
            <a:r>
              <a:rPr lang="zh-CN" altLang="en-US" sz="2400" dirty="0" smtClean="0">
                <a:solidFill>
                  <a:schemeClr val="bg1"/>
                </a:solidFill>
              </a:rPr>
              <a:t>软件需求</a:t>
            </a:r>
            <a:r>
              <a:rPr lang="en-US" altLang="zh-CN" sz="2400" dirty="0" smtClean="0">
                <a:solidFill>
                  <a:schemeClr val="bg1"/>
                </a:solidFill>
              </a:rPr>
              <a:t>》</a:t>
            </a:r>
            <a:r>
              <a:rPr lang="zh-CN" altLang="en-US" sz="2400" dirty="0" smtClean="0">
                <a:solidFill>
                  <a:schemeClr val="bg1"/>
                </a:solidFill>
              </a:rPr>
              <a:t>上的模板，使用黑盒</a:t>
            </a:r>
            <a:r>
              <a:rPr lang="zh-CN" altLang="en-US" sz="2400" dirty="0" smtClean="0">
                <a:solidFill>
                  <a:schemeClr val="bg1"/>
                </a:solidFill>
              </a:rPr>
              <a:t>测试的边界值与错误推算法，</a:t>
            </a:r>
            <a:r>
              <a:rPr lang="zh-CN" altLang="en-US" sz="2400" dirty="0" smtClean="0">
                <a:solidFill>
                  <a:schemeClr val="bg1"/>
                </a:solidFill>
              </a:rPr>
              <a:t>每条用例描述都有相应的至少一个测试项。</a:t>
            </a:r>
            <a:endParaRPr lang="zh-CN" altLang="en-US" sz="2400" dirty="0">
              <a:solidFill>
                <a:schemeClr val="bg1"/>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025" y="905076"/>
            <a:ext cx="7471808" cy="5857778"/>
          </a:xfrm>
          <a:prstGeom prst="rect">
            <a:avLst/>
          </a:prstGeom>
        </p:spPr>
      </p:pic>
    </p:spTree>
    <p:extLst>
      <p:ext uri="{BB962C8B-B14F-4D97-AF65-F5344CB8AC3E}">
        <p14:creationId xmlns:p14="http://schemas.microsoft.com/office/powerpoint/2010/main" val="17321873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9" name="图片 8" descr="WechatIMG170.jpg"/>
          <p:cNvPicPr/>
          <p:nvPr/>
        </p:nvPicPr>
        <p:blipFill>
          <a:blip r:embed="rId4">
            <a:extLst>
              <a:ext uri="{28A0092B-C50C-407E-A947-70E740481C1C}">
                <a14:useLocalDpi xmlns:a14="http://schemas.microsoft.com/office/drawing/2010/main" val="0"/>
              </a:ext>
            </a:extLst>
          </a:blip>
          <a:srcRect/>
          <a:stretch>
            <a:fillRect/>
          </a:stretch>
        </p:blipFill>
        <p:spPr bwMode="auto">
          <a:xfrm>
            <a:off x="597994" y="1703180"/>
            <a:ext cx="5864949" cy="4493433"/>
          </a:xfrm>
          <a:prstGeom prst="rect">
            <a:avLst/>
          </a:prstGeom>
          <a:noFill/>
          <a:ln>
            <a:noFill/>
          </a:ln>
        </p:spPr>
      </p:pic>
      <p:graphicFrame>
        <p:nvGraphicFramePr>
          <p:cNvPr id="10" name="表格 9"/>
          <p:cNvGraphicFramePr>
            <a:graphicFrameLocks noGrp="1"/>
          </p:cNvGraphicFramePr>
          <p:nvPr>
            <p:extLst>
              <p:ext uri="{D42A27DB-BD31-4B8C-83A1-F6EECF244321}">
                <p14:modId xmlns:p14="http://schemas.microsoft.com/office/powerpoint/2010/main" val="2437335390"/>
              </p:ext>
            </p:extLst>
          </p:nvPr>
        </p:nvGraphicFramePr>
        <p:xfrm>
          <a:off x="6933877" y="2371981"/>
          <a:ext cx="4850136" cy="2927988"/>
        </p:xfrm>
        <a:graphic>
          <a:graphicData uri="http://schemas.openxmlformats.org/drawingml/2006/table">
            <a:tbl>
              <a:tblPr firstRow="1" firstCol="1" bandRow="1">
                <a:tableStyleId>{5C22544A-7EE6-4342-B048-85BDC9FD1C3A}</a:tableStyleId>
              </a:tblPr>
              <a:tblGrid>
                <a:gridCol w="704052">
                  <a:extLst>
                    <a:ext uri="{9D8B030D-6E8A-4147-A177-3AD203B41FA5}">
                      <a16:colId xmlns:a16="http://schemas.microsoft.com/office/drawing/2014/main" val="2359554128"/>
                    </a:ext>
                  </a:extLst>
                </a:gridCol>
                <a:gridCol w="1299945">
                  <a:extLst>
                    <a:ext uri="{9D8B030D-6E8A-4147-A177-3AD203B41FA5}">
                      <a16:colId xmlns:a16="http://schemas.microsoft.com/office/drawing/2014/main" val="1050535971"/>
                    </a:ext>
                  </a:extLst>
                </a:gridCol>
                <a:gridCol w="2846139">
                  <a:extLst>
                    <a:ext uri="{9D8B030D-6E8A-4147-A177-3AD203B41FA5}">
                      <a16:colId xmlns:a16="http://schemas.microsoft.com/office/drawing/2014/main" val="2107707411"/>
                    </a:ext>
                  </a:extLst>
                </a:gridCol>
              </a:tblGrid>
              <a:tr h="557616">
                <a:tc>
                  <a:txBody>
                    <a:bodyPr/>
                    <a:lstStyle/>
                    <a:p>
                      <a:pPr algn="just">
                        <a:spcAft>
                          <a:spcPts val="0"/>
                        </a:spcAft>
                      </a:pPr>
                      <a:r>
                        <a:rPr lang="zh-CN" sz="1600" kern="0" dirty="0">
                          <a:effectLst/>
                        </a:rPr>
                        <a:t>编号</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a:effectLst/>
                        </a:rPr>
                        <a:t>动作</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触发结果</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210369032"/>
                  </a:ext>
                </a:extLst>
              </a:tr>
              <a:tr h="523074">
                <a:tc>
                  <a:txBody>
                    <a:bodyPr/>
                    <a:lstStyle/>
                    <a:p>
                      <a:pPr algn="just">
                        <a:spcAft>
                          <a:spcPts val="0"/>
                        </a:spcAft>
                      </a:pPr>
                      <a:r>
                        <a:rPr lang="en-US" sz="1600" kern="0">
                          <a:effectLst/>
                        </a:rPr>
                        <a:t>1</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点击</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关闭注册窗口</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014585679"/>
                  </a:ext>
                </a:extLst>
              </a:tr>
              <a:tr h="710591">
                <a:tc>
                  <a:txBody>
                    <a:bodyPr/>
                    <a:lstStyle/>
                    <a:p>
                      <a:pPr algn="just">
                        <a:spcAft>
                          <a:spcPts val="0"/>
                        </a:spcAft>
                      </a:pPr>
                      <a:r>
                        <a:rPr lang="en-US" sz="1600" kern="0">
                          <a:effectLst/>
                        </a:rPr>
                        <a:t>2-6</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a:effectLst/>
                        </a:rPr>
                        <a:t>点击并输入相应信息</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获取焦点，文本改变</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376606784"/>
                  </a:ext>
                </a:extLst>
              </a:tr>
              <a:tr h="1136707">
                <a:tc>
                  <a:txBody>
                    <a:bodyPr/>
                    <a:lstStyle/>
                    <a:p>
                      <a:pPr algn="just">
                        <a:spcAft>
                          <a:spcPts val="0"/>
                        </a:spcAft>
                      </a:pPr>
                      <a:r>
                        <a:rPr lang="en-US" sz="1600" kern="0">
                          <a:effectLst/>
                        </a:rPr>
                        <a:t>7</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a:effectLst/>
                        </a:rPr>
                        <a:t>点击</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600" kern="0" dirty="0">
                          <a:effectLst/>
                        </a:rPr>
                        <a:t>以上信息均可用，提示注册成功。</a:t>
                      </a:r>
                      <a:endParaRPr lang="zh-CN" sz="1600" kern="100" dirty="0">
                        <a:effectLst/>
                      </a:endParaRPr>
                    </a:p>
                    <a:p>
                      <a:pPr algn="just">
                        <a:spcAft>
                          <a:spcPts val="0"/>
                        </a:spcAft>
                      </a:pPr>
                      <a:r>
                        <a:rPr lang="zh-CN" sz="1600" kern="0" dirty="0">
                          <a:effectLst/>
                        </a:rPr>
                        <a:t>以上信息不可用，提示注册失败。</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4039928809"/>
                  </a:ext>
                </a:extLst>
              </a:tr>
            </a:tbl>
          </a:graphicData>
        </a:graphic>
      </p:graphicFrame>
    </p:spTree>
    <p:extLst>
      <p:ext uri="{BB962C8B-B14F-4D97-AF65-F5344CB8AC3E}">
        <p14:creationId xmlns:p14="http://schemas.microsoft.com/office/powerpoint/2010/main" val="3312549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3275491" y="873124"/>
            <a:ext cx="5628812" cy="5984876"/>
          </a:xfrm>
          <a:prstGeom prst="rect">
            <a:avLst/>
          </a:prstGeom>
        </p:spPr>
      </p:pic>
    </p:spTree>
    <p:extLst>
      <p:ext uri="{BB962C8B-B14F-4D97-AF65-F5344CB8AC3E}">
        <p14:creationId xmlns:p14="http://schemas.microsoft.com/office/powerpoint/2010/main" val="33184417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文本框 10"/>
          <p:cNvSpPr txBox="1"/>
          <p:nvPr/>
        </p:nvSpPr>
        <p:spPr>
          <a:xfrm>
            <a:off x="4746271" y="2407810"/>
            <a:ext cx="2689934" cy="1384995"/>
          </a:xfrm>
          <a:prstGeom prst="rect">
            <a:avLst/>
          </a:prstGeom>
          <a:noFill/>
        </p:spPr>
        <p:txBody>
          <a:bodyPr wrap="square" rtlCol="0">
            <a:spAutoFit/>
          </a:bodyPr>
          <a:lstStyle/>
          <a:p>
            <a:r>
              <a:rPr lang="zh-CN" altLang="en-US" sz="2800" dirty="0" smtClean="0">
                <a:solidFill>
                  <a:schemeClr val="bg1"/>
                </a:solidFill>
              </a:rPr>
              <a:t>内部评审结束后立刻分工解决了总结的问题</a:t>
            </a:r>
            <a:endParaRPr lang="en-US" altLang="zh-CN" sz="2800" dirty="0" smtClean="0">
              <a:solidFill>
                <a:schemeClr val="bg1"/>
              </a:solidFill>
            </a:endParaRPr>
          </a:p>
        </p:txBody>
      </p:sp>
    </p:spTree>
    <p:extLst>
      <p:ext uri="{BB962C8B-B14F-4D97-AF65-F5344CB8AC3E}">
        <p14:creationId xmlns:p14="http://schemas.microsoft.com/office/powerpoint/2010/main" val="32810074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02</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需求获取</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2929723" y="972784"/>
            <a:ext cx="6267450" cy="5686425"/>
          </a:xfrm>
          <a:prstGeom prst="rect">
            <a:avLst/>
          </a:prstGeom>
        </p:spPr>
      </p:pic>
      <p:sp>
        <p:nvSpPr>
          <p:cNvPr id="3" name="圆角矩形 2"/>
          <p:cNvSpPr/>
          <p:nvPr/>
        </p:nvSpPr>
        <p:spPr bwMode="auto">
          <a:xfrm>
            <a:off x="2965142" y="5726097"/>
            <a:ext cx="6196613" cy="399495"/>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34025812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5362" name="组合 40"/>
          <p:cNvGrpSpPr>
            <a:grpSpLocks/>
          </p:cNvGrpSpPr>
          <p:nvPr/>
        </p:nvGrpSpPr>
        <p:grpSpPr bwMode="auto">
          <a:xfrm>
            <a:off x="-136525" y="474663"/>
            <a:ext cx="12411075" cy="5784850"/>
            <a:chOff x="0" y="0"/>
            <a:chExt cx="12410868" cy="5784745"/>
          </a:xfrm>
        </p:grpSpPr>
        <p:sp>
          <p:nvSpPr>
            <p:cNvPr id="1538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8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6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6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6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7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537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537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538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537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537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需求变更</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5374"/>
                                        </p:tgtEl>
                                        <p:attrNameLst>
                                          <p:attrName>style.visibility</p:attrName>
                                        </p:attrNameLst>
                                      </p:cBhvr>
                                      <p:to>
                                        <p:strVal val="visible"/>
                                      </p:to>
                                    </p:set>
                                    <p:anim calcmode="lin" valueType="num">
                                      <p:cBhvr additive="base">
                                        <p:cTn id="15" dur="500" fill="hold"/>
                                        <p:tgtEl>
                                          <p:spTgt spid="15374"/>
                                        </p:tgtEl>
                                        <p:attrNameLst>
                                          <p:attrName>ppt_x</p:attrName>
                                        </p:attrNameLst>
                                      </p:cBhvr>
                                      <p:tavLst>
                                        <p:tav tm="0">
                                          <p:val>
                                            <p:strVal val="#ppt_x"/>
                                          </p:val>
                                        </p:tav>
                                        <p:tav tm="100000">
                                          <p:val>
                                            <p:strVal val="#ppt_x"/>
                                          </p:val>
                                        </p:tav>
                                      </p:tavLst>
                                    </p:anim>
                                    <p:anim calcmode="lin" valueType="num">
                                      <p:cBhvr additive="base">
                                        <p:cTn id="16" dur="500" fill="hold"/>
                                        <p:tgtEl>
                                          <p:spTgt spid="15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4" grpId="0"/>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1157288" y="1145302"/>
            <a:ext cx="2945931" cy="2243440"/>
          </a:xfrm>
          <a:prstGeom prst="rect">
            <a:avLst/>
          </a:prstGeom>
        </p:spPr>
      </p:pic>
      <p:pic>
        <p:nvPicPr>
          <p:cNvPr id="3" name="图片 2"/>
          <p:cNvPicPr>
            <a:picLocks noChangeAspect="1"/>
          </p:cNvPicPr>
          <p:nvPr/>
        </p:nvPicPr>
        <p:blipFill>
          <a:blip r:embed="rId5"/>
          <a:stretch>
            <a:fillRect/>
          </a:stretch>
        </p:blipFill>
        <p:spPr>
          <a:xfrm>
            <a:off x="4768361" y="1145302"/>
            <a:ext cx="2886595" cy="2243440"/>
          </a:xfrm>
          <a:prstGeom prst="rect">
            <a:avLst/>
          </a:prstGeom>
        </p:spPr>
      </p:pic>
      <p:pic>
        <p:nvPicPr>
          <p:cNvPr id="4" name="图片 3"/>
          <p:cNvPicPr>
            <a:picLocks noChangeAspect="1"/>
          </p:cNvPicPr>
          <p:nvPr/>
        </p:nvPicPr>
        <p:blipFill>
          <a:blip r:embed="rId6"/>
          <a:stretch>
            <a:fillRect/>
          </a:stretch>
        </p:blipFill>
        <p:spPr>
          <a:xfrm>
            <a:off x="8320098" y="1145302"/>
            <a:ext cx="2890560" cy="2243440"/>
          </a:xfrm>
          <a:prstGeom prst="rect">
            <a:avLst/>
          </a:prstGeom>
        </p:spPr>
      </p:pic>
      <p:pic>
        <p:nvPicPr>
          <p:cNvPr id="5" name="图片 4"/>
          <p:cNvPicPr>
            <a:picLocks noChangeAspect="1"/>
          </p:cNvPicPr>
          <p:nvPr/>
        </p:nvPicPr>
        <p:blipFill>
          <a:blip r:embed="rId7"/>
          <a:stretch>
            <a:fillRect/>
          </a:stretch>
        </p:blipFill>
        <p:spPr>
          <a:xfrm>
            <a:off x="2027299" y="3883286"/>
            <a:ext cx="2945931" cy="2313328"/>
          </a:xfrm>
          <a:prstGeom prst="rect">
            <a:avLst/>
          </a:prstGeom>
        </p:spPr>
      </p:pic>
      <p:pic>
        <p:nvPicPr>
          <p:cNvPr id="6" name="图片 5"/>
          <p:cNvPicPr>
            <a:picLocks noChangeAspect="1"/>
          </p:cNvPicPr>
          <p:nvPr/>
        </p:nvPicPr>
        <p:blipFill>
          <a:blip r:embed="rId8"/>
          <a:stretch>
            <a:fillRect/>
          </a:stretch>
        </p:blipFill>
        <p:spPr>
          <a:xfrm>
            <a:off x="6211658" y="3883286"/>
            <a:ext cx="3671151" cy="2313328"/>
          </a:xfrm>
          <a:prstGeom prst="rect">
            <a:avLst/>
          </a:prstGeom>
        </p:spPr>
      </p:pic>
    </p:spTree>
    <p:extLst>
      <p:ext uri="{BB962C8B-B14F-4D97-AF65-F5344CB8AC3E}">
        <p14:creationId xmlns:p14="http://schemas.microsoft.com/office/powerpoint/2010/main" val="4803704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481706" y="928034"/>
            <a:ext cx="11302307" cy="5318857"/>
          </a:xfrm>
          <a:prstGeom prst="rect">
            <a:avLst/>
          </a:prstGeom>
        </p:spPr>
      </p:pic>
      <p:pic>
        <p:nvPicPr>
          <p:cNvPr id="3" name="图片 2"/>
          <p:cNvPicPr>
            <a:picLocks noChangeAspect="1"/>
          </p:cNvPicPr>
          <p:nvPr/>
        </p:nvPicPr>
        <p:blipFill>
          <a:blip r:embed="rId5"/>
          <a:stretch>
            <a:fillRect/>
          </a:stretch>
        </p:blipFill>
        <p:spPr>
          <a:xfrm>
            <a:off x="481706" y="1091546"/>
            <a:ext cx="11302307" cy="5178303"/>
          </a:xfrm>
          <a:prstGeom prst="rect">
            <a:avLst/>
          </a:prstGeom>
        </p:spPr>
      </p:pic>
      <p:pic>
        <p:nvPicPr>
          <p:cNvPr id="4" name="图片 3"/>
          <p:cNvPicPr>
            <a:picLocks noChangeAspect="1"/>
          </p:cNvPicPr>
          <p:nvPr/>
        </p:nvPicPr>
        <p:blipFill>
          <a:blip r:embed="rId6"/>
          <a:stretch>
            <a:fillRect/>
          </a:stretch>
        </p:blipFill>
        <p:spPr>
          <a:xfrm>
            <a:off x="490407" y="1218329"/>
            <a:ext cx="11293606" cy="5215032"/>
          </a:xfrm>
          <a:prstGeom prst="rect">
            <a:avLst/>
          </a:prstGeom>
        </p:spPr>
      </p:pic>
      <p:pic>
        <p:nvPicPr>
          <p:cNvPr id="5" name="图片 4"/>
          <p:cNvPicPr>
            <a:picLocks noChangeAspect="1"/>
          </p:cNvPicPr>
          <p:nvPr/>
        </p:nvPicPr>
        <p:blipFill>
          <a:blip r:embed="rId7"/>
          <a:stretch>
            <a:fillRect/>
          </a:stretch>
        </p:blipFill>
        <p:spPr>
          <a:xfrm>
            <a:off x="507809" y="1352924"/>
            <a:ext cx="11284905" cy="5207220"/>
          </a:xfrm>
          <a:prstGeom prst="rect">
            <a:avLst/>
          </a:prstGeom>
        </p:spPr>
      </p:pic>
      <p:pic>
        <p:nvPicPr>
          <p:cNvPr id="6" name="图片 5"/>
          <p:cNvPicPr>
            <a:picLocks noChangeAspect="1"/>
          </p:cNvPicPr>
          <p:nvPr/>
        </p:nvPicPr>
        <p:blipFill>
          <a:blip r:embed="rId8"/>
          <a:stretch>
            <a:fillRect/>
          </a:stretch>
        </p:blipFill>
        <p:spPr>
          <a:xfrm>
            <a:off x="490408" y="1480858"/>
            <a:ext cx="11293606" cy="5213882"/>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fill="hold" nodeType="after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ppt_x"/>
                                          </p:val>
                                        </p:tav>
                                        <p:tav tm="100000">
                                          <p:val>
                                            <p:strVal val="#ppt_x"/>
                                          </p:val>
                                        </p:tav>
                                      </p:tavLst>
                                    </p:anim>
                                    <p:anim calcmode="lin" valueType="num">
                                      <p:cBhvr additive="base">
                                        <p:cTn id="18" dur="10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3750"/>
                            </p:stCondLst>
                            <p:childTnLst>
                              <p:par>
                                <p:cTn id="20" presetID="2" presetClass="entr" presetSubtype="4" fill="hold" nodeType="after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fill="hold"/>
                                        <p:tgtEl>
                                          <p:spTgt spid="5"/>
                                        </p:tgtEl>
                                        <p:attrNameLst>
                                          <p:attrName>ppt_x</p:attrName>
                                        </p:attrNameLst>
                                      </p:cBhvr>
                                      <p:tavLst>
                                        <p:tav tm="0">
                                          <p:val>
                                            <p:strVal val="#ppt_x"/>
                                          </p:val>
                                        </p:tav>
                                        <p:tav tm="100000">
                                          <p:val>
                                            <p:strVal val="#ppt_x"/>
                                          </p:val>
                                        </p:tav>
                                      </p:tavLst>
                                    </p:anim>
                                    <p:anim calcmode="lin" valueType="num">
                                      <p:cBhvr additive="base">
                                        <p:cTn id="23" dur="10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5000"/>
                            </p:stCondLst>
                            <p:childTnLst>
                              <p:par>
                                <p:cTn id="25" presetID="2" presetClass="entr" presetSubtype="4" fill="hold" nodeType="afterEffect">
                                  <p:stCondLst>
                                    <p:cond delay="25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4"/>
          <a:stretch>
            <a:fillRect/>
          </a:stretch>
        </p:blipFill>
        <p:spPr>
          <a:xfrm>
            <a:off x="2428919" y="952501"/>
            <a:ext cx="7820025" cy="5029200"/>
          </a:xfrm>
          <a:prstGeom prst="rect">
            <a:avLst/>
          </a:prstGeom>
        </p:spPr>
      </p:pic>
      <p:pic>
        <p:nvPicPr>
          <p:cNvPr id="8" name="图片 7"/>
          <p:cNvPicPr>
            <a:picLocks noChangeAspect="1"/>
          </p:cNvPicPr>
          <p:nvPr/>
        </p:nvPicPr>
        <p:blipFill>
          <a:blip r:embed="rId5"/>
          <a:stretch>
            <a:fillRect/>
          </a:stretch>
        </p:blipFill>
        <p:spPr>
          <a:xfrm>
            <a:off x="2477564" y="1142128"/>
            <a:ext cx="7533211" cy="5105400"/>
          </a:xfrm>
          <a:prstGeom prst="rect">
            <a:avLst/>
          </a:prstGeom>
        </p:spPr>
      </p:pic>
      <p:pic>
        <p:nvPicPr>
          <p:cNvPr id="9" name="图片 8"/>
          <p:cNvPicPr>
            <a:picLocks noChangeAspect="1"/>
          </p:cNvPicPr>
          <p:nvPr/>
        </p:nvPicPr>
        <p:blipFill>
          <a:blip r:embed="rId6"/>
          <a:stretch>
            <a:fillRect/>
          </a:stretch>
        </p:blipFill>
        <p:spPr>
          <a:xfrm>
            <a:off x="2467019" y="1294528"/>
            <a:ext cx="7829550" cy="5029200"/>
          </a:xfrm>
          <a:prstGeom prst="rect">
            <a:avLst/>
          </a:prstGeom>
        </p:spPr>
      </p:pic>
      <p:pic>
        <p:nvPicPr>
          <p:cNvPr id="10" name="图片 9"/>
          <p:cNvPicPr>
            <a:picLocks noChangeAspect="1"/>
          </p:cNvPicPr>
          <p:nvPr/>
        </p:nvPicPr>
        <p:blipFill>
          <a:blip r:embed="rId7"/>
          <a:stretch>
            <a:fillRect/>
          </a:stretch>
        </p:blipFill>
        <p:spPr>
          <a:xfrm>
            <a:off x="2447969" y="1461215"/>
            <a:ext cx="7848600" cy="4467225"/>
          </a:xfrm>
          <a:prstGeom prst="rect">
            <a:avLst/>
          </a:prstGeom>
        </p:spPr>
      </p:pic>
      <p:pic>
        <p:nvPicPr>
          <p:cNvPr id="11" name="图片 10"/>
          <p:cNvPicPr>
            <a:picLocks noChangeAspect="1"/>
          </p:cNvPicPr>
          <p:nvPr/>
        </p:nvPicPr>
        <p:blipFill>
          <a:blip r:embed="rId8"/>
          <a:stretch>
            <a:fillRect/>
          </a:stretch>
        </p:blipFill>
        <p:spPr>
          <a:xfrm>
            <a:off x="2447969" y="1642190"/>
            <a:ext cx="7781925" cy="4286250"/>
          </a:xfrm>
          <a:prstGeom prst="rect">
            <a:avLst/>
          </a:prstGeom>
        </p:spPr>
      </p:pic>
      <p:pic>
        <p:nvPicPr>
          <p:cNvPr id="14" name="图片 13"/>
          <p:cNvPicPr>
            <a:picLocks noChangeAspect="1"/>
          </p:cNvPicPr>
          <p:nvPr/>
        </p:nvPicPr>
        <p:blipFill>
          <a:blip r:embed="rId9"/>
          <a:stretch>
            <a:fillRect/>
          </a:stretch>
        </p:blipFill>
        <p:spPr>
          <a:xfrm>
            <a:off x="2486069" y="1926841"/>
            <a:ext cx="7848600" cy="3924737"/>
          </a:xfrm>
          <a:prstGeom prst="rect">
            <a:avLst/>
          </a:prstGeom>
        </p:spPr>
      </p:pic>
    </p:spTree>
    <p:extLst>
      <p:ext uri="{BB962C8B-B14F-4D97-AF65-F5344CB8AC3E}">
        <p14:creationId xmlns:p14="http://schemas.microsoft.com/office/powerpoint/2010/main" val="5770635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fill="hold" nodeType="after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 fill="hold"/>
                                        <p:tgtEl>
                                          <p:spTgt spid="8"/>
                                        </p:tgtEl>
                                        <p:attrNameLst>
                                          <p:attrName>ppt_x</p:attrName>
                                        </p:attrNameLst>
                                      </p:cBhvr>
                                      <p:tavLst>
                                        <p:tav tm="0">
                                          <p:val>
                                            <p:strVal val="#ppt_x"/>
                                          </p:val>
                                        </p:tav>
                                        <p:tav tm="100000">
                                          <p:val>
                                            <p:strVal val="#ppt_x"/>
                                          </p:val>
                                        </p:tav>
                                      </p:tavLst>
                                    </p:anim>
                                    <p:anim calcmode="lin" valueType="num">
                                      <p:cBhvr additive="base">
                                        <p:cTn id="13" dur="1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510"/>
                            </p:stCondLst>
                            <p:childTnLst>
                              <p:par>
                                <p:cTn id="15" presetID="2" presetClass="entr" presetSubtype="4" fill="hold" nodeType="after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ppt_x"/>
                                          </p:val>
                                        </p:tav>
                                        <p:tav tm="100000">
                                          <p:val>
                                            <p:strVal val="#ppt_x"/>
                                          </p:val>
                                        </p:tav>
                                      </p:tavLst>
                                    </p:anim>
                                    <p:anim calcmode="lin" valueType="num">
                                      <p:cBhvr additive="base">
                                        <p:cTn id="18" dur="10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2760"/>
                            </p:stCondLst>
                            <p:childTnLst>
                              <p:par>
                                <p:cTn id="20" presetID="2" presetClass="entr" presetSubtype="4" fill="hold" nodeType="afterEffect">
                                  <p:stCondLst>
                                    <p:cond delay="25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000" fill="hold"/>
                                        <p:tgtEl>
                                          <p:spTgt spid="10"/>
                                        </p:tgtEl>
                                        <p:attrNameLst>
                                          <p:attrName>ppt_x</p:attrName>
                                        </p:attrNameLst>
                                      </p:cBhvr>
                                      <p:tavLst>
                                        <p:tav tm="0">
                                          <p:val>
                                            <p:strVal val="#ppt_x"/>
                                          </p:val>
                                        </p:tav>
                                        <p:tav tm="100000">
                                          <p:val>
                                            <p:strVal val="#ppt_x"/>
                                          </p:val>
                                        </p:tav>
                                      </p:tavLst>
                                    </p:anim>
                                    <p:anim calcmode="lin" valueType="num">
                                      <p:cBhvr additive="base">
                                        <p:cTn id="23" dur="10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4010"/>
                            </p:stCondLst>
                            <p:childTnLst>
                              <p:par>
                                <p:cTn id="25" presetID="2" presetClass="entr" presetSubtype="4" fill="hold" nodeType="afterEffect">
                                  <p:stCondLst>
                                    <p:cond delay="25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5260"/>
                            </p:stCondLst>
                            <p:childTnLst>
                              <p:par>
                                <p:cTn id="30" presetID="2" presetClass="entr" presetSubtype="4" fill="hold" nodeType="afterEffect">
                                  <p:stCondLst>
                                    <p:cond delay="25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1000" fill="hold"/>
                                        <p:tgtEl>
                                          <p:spTgt spid="14"/>
                                        </p:tgtEl>
                                        <p:attrNameLst>
                                          <p:attrName>ppt_x</p:attrName>
                                        </p:attrNameLst>
                                      </p:cBhvr>
                                      <p:tavLst>
                                        <p:tav tm="0">
                                          <p:val>
                                            <p:strVal val="#ppt_x"/>
                                          </p:val>
                                        </p:tav>
                                        <p:tav tm="100000">
                                          <p:val>
                                            <p:strVal val="#ppt_x"/>
                                          </p:val>
                                        </p:tav>
                                      </p:tavLst>
                                    </p:anim>
                                    <p:anim calcmode="lin" valueType="num">
                                      <p:cBhvr additive="base">
                                        <p:cTn id="33"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1625769" y="1057626"/>
            <a:ext cx="9153525" cy="3067050"/>
          </a:xfrm>
          <a:prstGeom prst="rect">
            <a:avLst/>
          </a:prstGeom>
        </p:spPr>
      </p:pic>
      <p:pic>
        <p:nvPicPr>
          <p:cNvPr id="3" name="图片 2"/>
          <p:cNvPicPr>
            <a:picLocks noChangeAspect="1"/>
          </p:cNvPicPr>
          <p:nvPr/>
        </p:nvPicPr>
        <p:blipFill>
          <a:blip r:embed="rId5"/>
          <a:stretch>
            <a:fillRect/>
          </a:stretch>
        </p:blipFill>
        <p:spPr>
          <a:xfrm>
            <a:off x="3885506" y="4333043"/>
            <a:ext cx="4048125" cy="2133600"/>
          </a:xfrm>
          <a:prstGeom prst="rect">
            <a:avLst/>
          </a:prstGeom>
        </p:spPr>
      </p:pic>
    </p:spTree>
    <p:extLst>
      <p:ext uri="{BB962C8B-B14F-4D97-AF65-F5344CB8AC3E}">
        <p14:creationId xmlns:p14="http://schemas.microsoft.com/office/powerpoint/2010/main" val="1989395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954825779"/>
              </p:ext>
            </p:extLst>
          </p:nvPr>
        </p:nvGraphicFramePr>
        <p:xfrm>
          <a:off x="2777326" y="1781877"/>
          <a:ext cx="6627823" cy="3837689"/>
        </p:xfrm>
        <a:graphic>
          <a:graphicData uri="http://schemas.openxmlformats.org/drawingml/2006/table">
            <a:tbl>
              <a:tblPr firstRow="1" firstCol="1" bandRow="1">
                <a:tableStyleId>{5C22544A-7EE6-4342-B048-85BDC9FD1C3A}</a:tableStyleId>
              </a:tblPr>
              <a:tblGrid>
                <a:gridCol w="1089810">
                  <a:extLst>
                    <a:ext uri="{9D8B030D-6E8A-4147-A177-3AD203B41FA5}">
                      <a16:colId xmlns:a16="http://schemas.microsoft.com/office/drawing/2014/main" val="1156037264"/>
                    </a:ext>
                  </a:extLst>
                </a:gridCol>
                <a:gridCol w="1437229">
                  <a:extLst>
                    <a:ext uri="{9D8B030D-6E8A-4147-A177-3AD203B41FA5}">
                      <a16:colId xmlns:a16="http://schemas.microsoft.com/office/drawing/2014/main" val="4283740540"/>
                    </a:ext>
                  </a:extLst>
                </a:gridCol>
                <a:gridCol w="2374421">
                  <a:extLst>
                    <a:ext uri="{9D8B030D-6E8A-4147-A177-3AD203B41FA5}">
                      <a16:colId xmlns:a16="http://schemas.microsoft.com/office/drawing/2014/main" val="49568883"/>
                    </a:ext>
                  </a:extLst>
                </a:gridCol>
                <a:gridCol w="1726363">
                  <a:extLst>
                    <a:ext uri="{9D8B030D-6E8A-4147-A177-3AD203B41FA5}">
                      <a16:colId xmlns:a16="http://schemas.microsoft.com/office/drawing/2014/main" val="100974966"/>
                    </a:ext>
                  </a:extLst>
                </a:gridCol>
              </a:tblGrid>
              <a:tr h="319807">
                <a:tc>
                  <a:txBody>
                    <a:bodyPr/>
                    <a:lstStyle/>
                    <a:p>
                      <a:pPr algn="just">
                        <a:spcAft>
                          <a:spcPts val="0"/>
                        </a:spcAft>
                      </a:pPr>
                      <a:r>
                        <a:rPr lang="zh-CN" sz="2000" kern="100">
                          <a:effectLst/>
                        </a:rPr>
                        <a:t>姓名</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职位</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联系方式</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办公场所</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6727767"/>
                  </a:ext>
                </a:extLst>
              </a:tr>
              <a:tr h="639615">
                <a:tc>
                  <a:txBody>
                    <a:bodyPr/>
                    <a:lstStyle/>
                    <a:p>
                      <a:pPr algn="just">
                        <a:spcAft>
                          <a:spcPts val="0"/>
                        </a:spcAft>
                      </a:pPr>
                      <a:r>
                        <a:rPr lang="zh-CN" sz="2000" kern="100">
                          <a:effectLst/>
                        </a:rPr>
                        <a:t>徐洁岑</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31501395@stu.zucc.edu.cn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问源</a:t>
                      </a:r>
                      <a:r>
                        <a:rPr lang="en-US" sz="2000" kern="100">
                          <a:effectLst/>
                        </a:rPr>
                        <a:t>2-533</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940223201"/>
                  </a:ext>
                </a:extLst>
              </a:tr>
              <a:tr h="639615">
                <a:tc>
                  <a:txBody>
                    <a:bodyPr/>
                    <a:lstStyle/>
                    <a:p>
                      <a:pPr algn="just">
                        <a:spcAft>
                          <a:spcPts val="0"/>
                        </a:spcAft>
                      </a:pPr>
                      <a:r>
                        <a:rPr lang="zh-CN" sz="2000" kern="100">
                          <a:effectLst/>
                        </a:rPr>
                        <a:t>于欣汝</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CCB</a:t>
                      </a:r>
                      <a:r>
                        <a:rPr lang="zh-CN" sz="2000" kern="100" dirty="0">
                          <a:effectLst/>
                        </a:rPr>
                        <a:t>成员（评估者）</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31501359@stu.zucc.edu.cn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问源</a:t>
                      </a:r>
                      <a:r>
                        <a:rPr lang="en-US" sz="2000" kern="100">
                          <a:effectLst/>
                        </a:rPr>
                        <a:t>2-604</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2820211"/>
                  </a:ext>
                </a:extLst>
              </a:tr>
              <a:tr h="639615">
                <a:tc>
                  <a:txBody>
                    <a:bodyPr/>
                    <a:lstStyle/>
                    <a:p>
                      <a:pPr algn="just">
                        <a:spcAft>
                          <a:spcPts val="0"/>
                        </a:spcAft>
                      </a:pPr>
                      <a:r>
                        <a:rPr lang="zh-CN" sz="2000" kern="100">
                          <a:effectLst/>
                        </a:rPr>
                        <a:t>余倩</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成员（验证者）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31501323@stu.zucc.edu.cn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问源</a:t>
                      </a:r>
                      <a:r>
                        <a:rPr lang="en-US" sz="2000" kern="100">
                          <a:effectLst/>
                        </a:rPr>
                        <a:t>2-602</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4872580"/>
                  </a:ext>
                </a:extLst>
              </a:tr>
              <a:tr h="639615">
                <a:tc>
                  <a:txBody>
                    <a:bodyPr/>
                    <a:lstStyle/>
                    <a:p>
                      <a:pPr algn="just">
                        <a:spcAft>
                          <a:spcPts val="0"/>
                        </a:spcAft>
                      </a:pPr>
                      <a:r>
                        <a:rPr lang="zh-CN" sz="2000" kern="100">
                          <a:effectLst/>
                        </a:rPr>
                        <a:t>黄枭帅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成员（提交者）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31501402@stu.zucc.edu.cn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求真</a:t>
                      </a:r>
                      <a:r>
                        <a:rPr lang="en-US" sz="2000" kern="100">
                          <a:effectLst/>
                        </a:rPr>
                        <a:t>1-607</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69130258"/>
                  </a:ext>
                </a:extLst>
              </a:tr>
              <a:tr h="959422">
                <a:tc>
                  <a:txBody>
                    <a:bodyPr/>
                    <a:lstStyle/>
                    <a:p>
                      <a:pPr algn="just">
                        <a:spcAft>
                          <a:spcPts val="0"/>
                        </a:spcAft>
                      </a:pPr>
                      <a:r>
                        <a:rPr lang="zh-CN" sz="2000" kern="100">
                          <a:effectLst/>
                        </a:rPr>
                        <a:t>陈泓见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成员（请求接收者）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31501362@stu.zucc.edu.cn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求真</a:t>
                      </a:r>
                      <a:r>
                        <a:rPr lang="en-US" sz="2000" kern="100" dirty="0">
                          <a:effectLst/>
                        </a:rPr>
                        <a:t>1-530</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94830701"/>
                  </a:ext>
                </a:extLst>
              </a:tr>
            </a:tbl>
          </a:graphicData>
        </a:graphic>
      </p:graphicFrame>
    </p:spTree>
    <p:extLst>
      <p:ext uri="{BB962C8B-B14F-4D97-AF65-F5344CB8AC3E}">
        <p14:creationId xmlns:p14="http://schemas.microsoft.com/office/powerpoint/2010/main" val="4990997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26424949"/>
              </p:ext>
            </p:extLst>
          </p:nvPr>
        </p:nvGraphicFramePr>
        <p:xfrm>
          <a:off x="2281220" y="1410157"/>
          <a:ext cx="7786056" cy="4675948"/>
        </p:xfrm>
        <a:graphic>
          <a:graphicData uri="http://schemas.openxmlformats.org/drawingml/2006/table">
            <a:tbl>
              <a:tblPr firstRow="1" firstCol="1" bandRow="1">
                <a:tableStyleId>{5C22544A-7EE6-4342-B048-85BDC9FD1C3A}</a:tableStyleId>
              </a:tblPr>
              <a:tblGrid>
                <a:gridCol w="1150308">
                  <a:extLst>
                    <a:ext uri="{9D8B030D-6E8A-4147-A177-3AD203B41FA5}">
                      <a16:colId xmlns:a16="http://schemas.microsoft.com/office/drawing/2014/main" val="3363560614"/>
                    </a:ext>
                  </a:extLst>
                </a:gridCol>
                <a:gridCol w="770190">
                  <a:extLst>
                    <a:ext uri="{9D8B030D-6E8A-4147-A177-3AD203B41FA5}">
                      <a16:colId xmlns:a16="http://schemas.microsoft.com/office/drawing/2014/main" val="2983912116"/>
                    </a:ext>
                  </a:extLst>
                </a:gridCol>
                <a:gridCol w="1153928">
                  <a:extLst>
                    <a:ext uri="{9D8B030D-6E8A-4147-A177-3AD203B41FA5}">
                      <a16:colId xmlns:a16="http://schemas.microsoft.com/office/drawing/2014/main" val="3685564868"/>
                    </a:ext>
                  </a:extLst>
                </a:gridCol>
                <a:gridCol w="278523">
                  <a:extLst>
                    <a:ext uri="{9D8B030D-6E8A-4147-A177-3AD203B41FA5}">
                      <a16:colId xmlns:a16="http://schemas.microsoft.com/office/drawing/2014/main" val="2628001291"/>
                    </a:ext>
                  </a:extLst>
                </a:gridCol>
                <a:gridCol w="278523">
                  <a:extLst>
                    <a:ext uri="{9D8B030D-6E8A-4147-A177-3AD203B41FA5}">
                      <a16:colId xmlns:a16="http://schemas.microsoft.com/office/drawing/2014/main" val="2932029157"/>
                    </a:ext>
                  </a:extLst>
                </a:gridCol>
                <a:gridCol w="278523">
                  <a:extLst>
                    <a:ext uri="{9D8B030D-6E8A-4147-A177-3AD203B41FA5}">
                      <a16:colId xmlns:a16="http://schemas.microsoft.com/office/drawing/2014/main" val="502869199"/>
                    </a:ext>
                  </a:extLst>
                </a:gridCol>
                <a:gridCol w="278523">
                  <a:extLst>
                    <a:ext uri="{9D8B030D-6E8A-4147-A177-3AD203B41FA5}">
                      <a16:colId xmlns:a16="http://schemas.microsoft.com/office/drawing/2014/main" val="407013169"/>
                    </a:ext>
                  </a:extLst>
                </a:gridCol>
                <a:gridCol w="1031746">
                  <a:extLst>
                    <a:ext uri="{9D8B030D-6E8A-4147-A177-3AD203B41FA5}">
                      <a16:colId xmlns:a16="http://schemas.microsoft.com/office/drawing/2014/main" val="2391532140"/>
                    </a:ext>
                  </a:extLst>
                </a:gridCol>
                <a:gridCol w="1154832">
                  <a:extLst>
                    <a:ext uri="{9D8B030D-6E8A-4147-A177-3AD203B41FA5}">
                      <a16:colId xmlns:a16="http://schemas.microsoft.com/office/drawing/2014/main" val="3582722720"/>
                    </a:ext>
                  </a:extLst>
                </a:gridCol>
                <a:gridCol w="1410960">
                  <a:extLst>
                    <a:ext uri="{9D8B030D-6E8A-4147-A177-3AD203B41FA5}">
                      <a16:colId xmlns:a16="http://schemas.microsoft.com/office/drawing/2014/main" val="3252922117"/>
                    </a:ext>
                  </a:extLst>
                </a:gridCol>
              </a:tblGrid>
              <a:tr h="650752">
                <a:tc>
                  <a:txBody>
                    <a:bodyPr/>
                    <a:lstStyle/>
                    <a:p>
                      <a:pPr algn="ctr">
                        <a:spcAft>
                          <a:spcPts val="0"/>
                        </a:spcAft>
                      </a:pPr>
                      <a:r>
                        <a:rPr lang="zh-CN" sz="1600" kern="100">
                          <a:effectLst/>
                        </a:rPr>
                        <a:t>变更来源</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2">
                  <a:txBody>
                    <a:bodyPr/>
                    <a:lstStyle/>
                    <a:p>
                      <a:pPr algn="l">
                        <a:spcAft>
                          <a:spcPts val="0"/>
                        </a:spcAft>
                      </a:pPr>
                      <a:r>
                        <a:rPr lang="zh-CN" sz="1600" kern="100" dirty="0">
                          <a:effectLst/>
                        </a:rPr>
                        <a:t>杨枨老师</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gridSpan="2">
                  <a:txBody>
                    <a:bodyPr/>
                    <a:lstStyle/>
                    <a:p>
                      <a:pPr algn="l">
                        <a:spcAft>
                          <a:spcPts val="0"/>
                        </a:spcAft>
                      </a:pPr>
                      <a:r>
                        <a:rPr lang="zh-CN" sz="1600" kern="100">
                          <a:effectLst/>
                        </a:rPr>
                        <a:t>变更类型</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gridSpan="3">
                  <a:txBody>
                    <a:bodyPr/>
                    <a:lstStyle/>
                    <a:p>
                      <a:pPr algn="l">
                        <a:spcAft>
                          <a:spcPts val="0"/>
                        </a:spcAft>
                      </a:pPr>
                      <a:r>
                        <a:rPr lang="zh-CN" sz="1600" kern="100">
                          <a:effectLst/>
                        </a:rPr>
                        <a:t>需求变更</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hMerge="1">
                  <a:txBody>
                    <a:bodyPr/>
                    <a:lstStyle/>
                    <a:p>
                      <a:endParaRPr lang="zh-CN" altLang="en-US"/>
                    </a:p>
                  </a:txBody>
                  <a:tcPr/>
                </a:tc>
                <a:tc>
                  <a:txBody>
                    <a:bodyPr/>
                    <a:lstStyle/>
                    <a:p>
                      <a:pPr algn="l">
                        <a:spcAft>
                          <a:spcPts val="0"/>
                        </a:spcAft>
                      </a:pPr>
                      <a:r>
                        <a:rPr lang="zh-CN" sz="1600" kern="100">
                          <a:effectLst/>
                        </a:rPr>
                        <a:t>提出时间</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a:txBody>
                    <a:bodyPr/>
                    <a:lstStyle/>
                    <a:p>
                      <a:pPr algn="l">
                        <a:spcAft>
                          <a:spcPts val="0"/>
                        </a:spcAft>
                      </a:pPr>
                      <a:r>
                        <a:rPr lang="en-US" sz="1600" kern="100">
                          <a:effectLst/>
                        </a:rPr>
                        <a:t>2017.12.28</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extLst>
                  <a:ext uri="{0D108BD9-81ED-4DB2-BD59-A6C34878D82A}">
                    <a16:rowId xmlns:a16="http://schemas.microsoft.com/office/drawing/2014/main" val="1455995962"/>
                  </a:ext>
                </a:extLst>
              </a:tr>
              <a:tr h="650752">
                <a:tc>
                  <a:txBody>
                    <a:bodyPr/>
                    <a:lstStyle/>
                    <a:p>
                      <a:pPr algn="ctr">
                        <a:spcAft>
                          <a:spcPts val="0"/>
                        </a:spcAft>
                      </a:pPr>
                      <a:r>
                        <a:rPr lang="zh-CN" sz="1600" kern="100">
                          <a:effectLst/>
                        </a:rPr>
                        <a:t>变更请求</a:t>
                      </a:r>
                      <a:r>
                        <a:rPr lang="en-US" sz="1600" kern="100">
                          <a:effectLst/>
                        </a:rPr>
                        <a:t>ID</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a:txBody>
                    <a:bodyPr/>
                    <a:lstStyle/>
                    <a:p>
                      <a:pPr algn="l">
                        <a:spcAft>
                          <a:spcPts val="0"/>
                        </a:spcAft>
                      </a:pPr>
                      <a:r>
                        <a:rPr lang="en-US" sz="1600" kern="100">
                          <a:effectLst/>
                        </a:rPr>
                        <a:t>001</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a:txBody>
                    <a:bodyPr/>
                    <a:lstStyle/>
                    <a:p>
                      <a:pPr algn="l">
                        <a:spcAft>
                          <a:spcPts val="0"/>
                        </a:spcAft>
                      </a:pPr>
                      <a:r>
                        <a:rPr lang="zh-CN" sz="1600" kern="100">
                          <a:effectLst/>
                        </a:rPr>
                        <a:t>相关功能</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2">
                  <a:txBody>
                    <a:bodyPr/>
                    <a:lstStyle/>
                    <a:p>
                      <a:pPr algn="l">
                        <a:spcAft>
                          <a:spcPts val="0"/>
                        </a:spcAft>
                      </a:pPr>
                      <a:r>
                        <a:rPr lang="zh-CN" sz="1600" kern="100">
                          <a:effectLst/>
                        </a:rPr>
                        <a:t>教师介绍</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gridSpan="2">
                  <a:txBody>
                    <a:bodyPr/>
                    <a:lstStyle/>
                    <a:p>
                      <a:pPr algn="l">
                        <a:spcAft>
                          <a:spcPts val="0"/>
                        </a:spcAft>
                      </a:pPr>
                      <a:r>
                        <a:rPr lang="zh-CN" sz="1600" kern="100">
                          <a:effectLst/>
                        </a:rPr>
                        <a:t>所属模块</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a:txBody>
                    <a:bodyPr/>
                    <a:lstStyle/>
                    <a:p>
                      <a:pPr algn="l">
                        <a:spcAft>
                          <a:spcPts val="0"/>
                        </a:spcAft>
                      </a:pPr>
                      <a:r>
                        <a:rPr lang="zh-CN" sz="1600" kern="100">
                          <a:effectLst/>
                        </a:rPr>
                        <a:t>课程</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a:txBody>
                    <a:bodyPr/>
                    <a:lstStyle/>
                    <a:p>
                      <a:pPr algn="l">
                        <a:spcAft>
                          <a:spcPts val="0"/>
                        </a:spcAft>
                      </a:pPr>
                      <a:r>
                        <a:rPr lang="zh-CN" sz="1600" kern="100">
                          <a:effectLst/>
                        </a:rPr>
                        <a:t>更新日期</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a:txBody>
                    <a:bodyPr/>
                    <a:lstStyle/>
                    <a:p>
                      <a:pPr algn="l">
                        <a:spcAft>
                          <a:spcPts val="0"/>
                        </a:spcAft>
                      </a:pPr>
                      <a:r>
                        <a:rPr lang="en-US" sz="1600" kern="100">
                          <a:effectLst/>
                        </a:rPr>
                        <a:t>2018.1.6</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extLst>
                  <a:ext uri="{0D108BD9-81ED-4DB2-BD59-A6C34878D82A}">
                    <a16:rowId xmlns:a16="http://schemas.microsoft.com/office/drawing/2014/main" val="2245038271"/>
                  </a:ext>
                </a:extLst>
              </a:tr>
              <a:tr h="489759">
                <a:tc>
                  <a:txBody>
                    <a:bodyPr/>
                    <a:lstStyle/>
                    <a:p>
                      <a:pPr algn="ctr">
                        <a:spcAft>
                          <a:spcPts val="0"/>
                        </a:spcAft>
                      </a:pPr>
                      <a:r>
                        <a:rPr lang="zh-CN" sz="1600" kern="100">
                          <a:effectLst/>
                        </a:rPr>
                        <a:t>需求描述</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9">
                  <a:txBody>
                    <a:bodyPr/>
                    <a:lstStyle/>
                    <a:p>
                      <a:pPr algn="l">
                        <a:spcAft>
                          <a:spcPts val="0"/>
                        </a:spcAft>
                      </a:pPr>
                      <a:r>
                        <a:rPr lang="zh-CN" sz="1600" kern="100" dirty="0">
                          <a:effectLst/>
                        </a:rPr>
                        <a:t>客户要求教师所开课程中的教师介绍与个人中心的教师介绍保持一致。</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19733299"/>
                  </a:ext>
                </a:extLst>
              </a:tr>
              <a:tr h="489759">
                <a:tc>
                  <a:txBody>
                    <a:bodyPr/>
                    <a:lstStyle/>
                    <a:p>
                      <a:pPr algn="ctr">
                        <a:spcAft>
                          <a:spcPts val="0"/>
                        </a:spcAft>
                      </a:pPr>
                      <a:r>
                        <a:rPr lang="zh-CN" sz="1600" kern="100">
                          <a:effectLst/>
                        </a:rPr>
                        <a:t>可行性分析</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9">
                  <a:txBody>
                    <a:bodyPr/>
                    <a:lstStyle/>
                    <a:p>
                      <a:pPr algn="l">
                        <a:spcAft>
                          <a:spcPts val="0"/>
                        </a:spcAft>
                      </a:pPr>
                      <a:r>
                        <a:rPr lang="zh-CN" sz="1600" kern="100">
                          <a:effectLst/>
                        </a:rPr>
                        <a:t>根据目前状况分析，该变更技术要求非常低，且成本几乎为</a:t>
                      </a:r>
                      <a:r>
                        <a:rPr lang="en-US" sz="1600" kern="100">
                          <a:effectLst/>
                        </a:rPr>
                        <a:t>0</a:t>
                      </a:r>
                      <a:r>
                        <a:rPr lang="zh-CN" sz="1600" kern="100">
                          <a:effectLst/>
                        </a:rPr>
                        <a:t>，所以该变更是绝对可行的。</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98836822"/>
                  </a:ext>
                </a:extLst>
              </a:tr>
              <a:tr h="488064">
                <a:tc>
                  <a:txBody>
                    <a:bodyPr/>
                    <a:lstStyle/>
                    <a:p>
                      <a:pPr algn="ctr">
                        <a:spcAft>
                          <a:spcPts val="0"/>
                        </a:spcAft>
                      </a:pPr>
                      <a:r>
                        <a:rPr lang="zh-CN" sz="1600" kern="100">
                          <a:effectLst/>
                        </a:rPr>
                        <a:t>实现优先级</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a:txBody>
                    <a:bodyPr/>
                    <a:lstStyle/>
                    <a:p>
                      <a:pPr algn="l">
                        <a:spcAft>
                          <a:spcPts val="0"/>
                        </a:spcAft>
                      </a:pPr>
                      <a:r>
                        <a:rPr lang="zh-CN" sz="1600" kern="100">
                          <a:effectLst/>
                        </a:rPr>
                        <a:t>高</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a:txBody>
                    <a:bodyPr/>
                    <a:lstStyle/>
                    <a:p>
                      <a:pPr algn="l">
                        <a:spcAft>
                          <a:spcPts val="0"/>
                        </a:spcAft>
                      </a:pPr>
                      <a:r>
                        <a:rPr lang="zh-CN" sz="1600" kern="100">
                          <a:effectLst/>
                        </a:rPr>
                        <a:t>接收人</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2">
                  <a:txBody>
                    <a:bodyPr/>
                    <a:lstStyle/>
                    <a:p>
                      <a:pPr algn="l">
                        <a:spcAft>
                          <a:spcPts val="0"/>
                        </a:spcAft>
                      </a:pPr>
                      <a:r>
                        <a:rPr lang="zh-CN" sz="1600" kern="100">
                          <a:effectLst/>
                        </a:rPr>
                        <a:t>陈泓见</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gridSpan="2">
                  <a:txBody>
                    <a:bodyPr/>
                    <a:lstStyle/>
                    <a:p>
                      <a:pPr algn="l">
                        <a:spcAft>
                          <a:spcPts val="0"/>
                        </a:spcAft>
                      </a:pPr>
                      <a:r>
                        <a:rPr lang="zh-CN" sz="1600" kern="100">
                          <a:effectLst/>
                        </a:rPr>
                        <a:t>提交人</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a:txBody>
                    <a:bodyPr/>
                    <a:lstStyle/>
                    <a:p>
                      <a:pPr algn="l">
                        <a:spcAft>
                          <a:spcPts val="0"/>
                        </a:spcAft>
                      </a:pPr>
                      <a:r>
                        <a:rPr lang="zh-CN" sz="1600" kern="100">
                          <a:effectLst/>
                        </a:rPr>
                        <a:t>黄枭帅</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a:txBody>
                    <a:bodyPr/>
                    <a:lstStyle/>
                    <a:p>
                      <a:pPr algn="l">
                        <a:spcAft>
                          <a:spcPts val="0"/>
                        </a:spcAft>
                      </a:pPr>
                      <a:r>
                        <a:rPr lang="zh-CN" sz="1600" kern="100">
                          <a:effectLst/>
                        </a:rPr>
                        <a:t>提交人优先级</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a:txBody>
                    <a:bodyPr/>
                    <a:lstStyle/>
                    <a:p>
                      <a:pPr algn="l">
                        <a:spcAft>
                          <a:spcPts val="0"/>
                        </a:spcAft>
                      </a:pPr>
                      <a:r>
                        <a:rPr lang="zh-CN" sz="1600" kern="100">
                          <a:effectLst/>
                        </a:rPr>
                        <a:t>高</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extLst>
                  <a:ext uri="{0D108BD9-81ED-4DB2-BD59-A6C34878D82A}">
                    <a16:rowId xmlns:a16="http://schemas.microsoft.com/office/drawing/2014/main" val="3762354668"/>
                  </a:ext>
                </a:extLst>
              </a:tr>
              <a:tr h="162688">
                <a:tc>
                  <a:txBody>
                    <a:bodyPr/>
                    <a:lstStyle/>
                    <a:p>
                      <a:pPr algn="ctr">
                        <a:spcAft>
                          <a:spcPts val="0"/>
                        </a:spcAft>
                      </a:pPr>
                      <a:r>
                        <a:rPr lang="zh-CN" sz="1600" kern="100">
                          <a:effectLst/>
                        </a:rPr>
                        <a:t>项目</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9">
                  <a:txBody>
                    <a:bodyPr/>
                    <a:lstStyle/>
                    <a:p>
                      <a:pPr algn="l">
                        <a:spcAft>
                          <a:spcPts val="0"/>
                        </a:spcAft>
                      </a:pPr>
                      <a:r>
                        <a:rPr lang="zh-CN" sz="1600" kern="100">
                          <a:effectLst/>
                        </a:rPr>
                        <a:t>软件工程系列课程教学辅助网站</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4437899"/>
                  </a:ext>
                </a:extLst>
              </a:tr>
              <a:tr h="325376">
                <a:tc>
                  <a:txBody>
                    <a:bodyPr/>
                    <a:lstStyle/>
                    <a:p>
                      <a:pPr algn="ctr">
                        <a:spcAft>
                          <a:spcPts val="0"/>
                        </a:spcAft>
                      </a:pPr>
                      <a:r>
                        <a:rPr lang="zh-CN" sz="1600" kern="100">
                          <a:effectLst/>
                        </a:rPr>
                        <a:t>计划发布的版本</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9">
                  <a:txBody>
                    <a:bodyPr/>
                    <a:lstStyle/>
                    <a:p>
                      <a:pPr algn="l">
                        <a:spcAft>
                          <a:spcPts val="0"/>
                        </a:spcAft>
                      </a:pPr>
                      <a:r>
                        <a:rPr lang="zh-CN" sz="1600" kern="100">
                          <a:effectLst/>
                        </a:rPr>
                        <a:t>此变更在修订版本</a:t>
                      </a:r>
                      <a:r>
                        <a:rPr lang="en-US" sz="1600" kern="100">
                          <a:effectLst/>
                        </a:rPr>
                        <a:t>1.0.1</a:t>
                      </a:r>
                      <a:r>
                        <a:rPr lang="zh-CN" sz="1600" kern="100">
                          <a:effectLst/>
                        </a:rPr>
                        <a:t>时上线。</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329730"/>
                  </a:ext>
                </a:extLst>
              </a:tr>
              <a:tr h="162688">
                <a:tc>
                  <a:txBody>
                    <a:bodyPr/>
                    <a:lstStyle/>
                    <a:p>
                      <a:pPr algn="ctr">
                        <a:spcAft>
                          <a:spcPts val="0"/>
                        </a:spcAft>
                      </a:pPr>
                      <a:r>
                        <a:rPr lang="zh-CN" sz="1600" kern="100">
                          <a:effectLst/>
                        </a:rPr>
                        <a:t>状态</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9">
                  <a:txBody>
                    <a:bodyPr/>
                    <a:lstStyle/>
                    <a:p>
                      <a:pPr algn="l">
                        <a:spcAft>
                          <a:spcPts val="0"/>
                        </a:spcAft>
                      </a:pPr>
                      <a:r>
                        <a:rPr lang="zh-CN" sz="1600" kern="100">
                          <a:effectLst/>
                        </a:rPr>
                        <a:t>已验证</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6999266"/>
                  </a:ext>
                </a:extLst>
              </a:tr>
              <a:tr h="280750">
                <a:tc>
                  <a:txBody>
                    <a:bodyPr/>
                    <a:lstStyle/>
                    <a:p>
                      <a:pPr algn="ctr">
                        <a:spcAft>
                          <a:spcPts val="0"/>
                        </a:spcAft>
                      </a:pPr>
                      <a:r>
                        <a:rPr lang="zh-CN" sz="1600" kern="100">
                          <a:effectLst/>
                        </a:rPr>
                        <a:t>标题</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9">
                  <a:txBody>
                    <a:bodyPr/>
                    <a:lstStyle/>
                    <a:p>
                      <a:pPr algn="l">
                        <a:spcAft>
                          <a:spcPts val="0"/>
                        </a:spcAft>
                      </a:pPr>
                      <a:r>
                        <a:rPr lang="zh-CN" sz="1600" kern="100">
                          <a:effectLst/>
                        </a:rPr>
                        <a:t>教师简介的修改</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47340645"/>
                  </a:ext>
                </a:extLst>
              </a:tr>
              <a:tr h="650752">
                <a:tc>
                  <a:txBody>
                    <a:bodyPr/>
                    <a:lstStyle/>
                    <a:p>
                      <a:pPr algn="ctr">
                        <a:spcAft>
                          <a:spcPts val="0"/>
                        </a:spcAft>
                      </a:pPr>
                      <a:r>
                        <a:rPr lang="zh-CN" sz="1600" kern="100">
                          <a:effectLst/>
                        </a:rPr>
                        <a:t>验证人</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gridSpan="3">
                  <a:txBody>
                    <a:bodyPr/>
                    <a:lstStyle/>
                    <a:p>
                      <a:pPr algn="l">
                        <a:spcAft>
                          <a:spcPts val="0"/>
                        </a:spcAft>
                      </a:pPr>
                      <a:r>
                        <a:rPr lang="zh-CN" sz="1600" kern="100">
                          <a:effectLst/>
                        </a:rPr>
                        <a:t>余倩</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hMerge="1">
                  <a:txBody>
                    <a:bodyPr/>
                    <a:lstStyle/>
                    <a:p>
                      <a:endParaRPr lang="zh-CN" altLang="en-US"/>
                    </a:p>
                  </a:txBody>
                  <a:tcPr/>
                </a:tc>
                <a:tc gridSpan="2">
                  <a:txBody>
                    <a:bodyPr/>
                    <a:lstStyle/>
                    <a:p>
                      <a:pPr algn="l">
                        <a:spcAft>
                          <a:spcPts val="0"/>
                        </a:spcAft>
                      </a:pPr>
                      <a:r>
                        <a:rPr lang="zh-CN" sz="1600" kern="100">
                          <a:effectLst/>
                        </a:rPr>
                        <a:t>验证时间</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gridSpan="4">
                  <a:txBody>
                    <a:bodyPr/>
                    <a:lstStyle/>
                    <a:p>
                      <a:pPr algn="l">
                        <a:spcAft>
                          <a:spcPts val="0"/>
                        </a:spcAft>
                      </a:pPr>
                      <a:r>
                        <a:rPr lang="en-US" sz="1600" kern="100" dirty="0">
                          <a:effectLst/>
                        </a:rPr>
                        <a:t>2018.1.6</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1008" marR="61008"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20579795"/>
                  </a:ext>
                </a:extLst>
              </a:tr>
            </a:tbl>
          </a:graphicData>
        </a:graphic>
      </p:graphicFrame>
    </p:spTree>
    <p:extLst>
      <p:ext uri="{BB962C8B-B14F-4D97-AF65-F5344CB8AC3E}">
        <p14:creationId xmlns:p14="http://schemas.microsoft.com/office/powerpoint/2010/main" val="14449486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9" name="图片 8"/>
          <p:cNvPicPr/>
          <p:nvPr/>
        </p:nvPicPr>
        <p:blipFill>
          <a:blip r:embed="rId4"/>
          <a:stretch>
            <a:fillRect/>
          </a:stretch>
        </p:blipFill>
        <p:spPr>
          <a:xfrm>
            <a:off x="819150" y="1589184"/>
            <a:ext cx="5274310" cy="4270077"/>
          </a:xfrm>
          <a:prstGeom prst="rect">
            <a:avLst/>
          </a:prstGeom>
        </p:spPr>
      </p:pic>
      <p:pic>
        <p:nvPicPr>
          <p:cNvPr id="10" name="图片 9"/>
          <p:cNvPicPr/>
          <p:nvPr/>
        </p:nvPicPr>
        <p:blipFill>
          <a:blip r:embed="rId5"/>
          <a:stretch>
            <a:fillRect/>
          </a:stretch>
        </p:blipFill>
        <p:spPr>
          <a:xfrm>
            <a:off x="6397718" y="1589185"/>
            <a:ext cx="5274310" cy="4270077"/>
          </a:xfrm>
          <a:prstGeom prst="rect">
            <a:avLst/>
          </a:prstGeom>
        </p:spPr>
      </p:pic>
    </p:spTree>
    <p:extLst>
      <p:ext uri="{BB962C8B-B14F-4D97-AF65-F5344CB8AC3E}">
        <p14:creationId xmlns:p14="http://schemas.microsoft.com/office/powerpoint/2010/main" val="9063119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文本框 2"/>
          <p:cNvSpPr txBox="1">
            <a:spLocks noChangeArrowheads="1"/>
          </p:cNvSpPr>
          <p:nvPr/>
        </p:nvSpPr>
        <p:spPr bwMode="auto">
          <a:xfrm>
            <a:off x="2988803" y="1686831"/>
            <a:ext cx="6204869" cy="39860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变更请求</a:t>
            </a:r>
            <a:r>
              <a:rPr lang="en-US" sz="1600" b="1" kern="100" dirty="0">
                <a:effectLst/>
                <a:latin typeface="宋体" panose="02010600030101010101" pitchFamily="2" charset="-122"/>
                <a:ea typeface="宋体" panose="02010600030101010101" pitchFamily="2" charset="-122"/>
                <a:cs typeface="宋体" panose="02010600030101010101" pitchFamily="2" charset="-122"/>
              </a:rPr>
              <a:t>ID</a:t>
            </a:r>
            <a:r>
              <a:rPr lang="zh-CN" sz="1600" b="1" kern="100" dirty="0">
                <a:effectLst/>
                <a:latin typeface="宋体" panose="02010600030101010101" pitchFamily="2" charset="-122"/>
                <a:ea typeface="宋体" panose="02010600030101010101" pitchFamily="2" charset="-122"/>
                <a:cs typeface="宋体" panose="02010600030101010101" pitchFamily="2" charset="-122"/>
              </a:rPr>
              <a:t>：</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001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标题：</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教师简介的修改</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描述：</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客户要求教师所开课程中的教师介绍与个人中心的教师介绍保持一致。</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评估人：</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葛倍良 </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准备日期：</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2017.1.1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预估总时间：</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5     </a:t>
            </a:r>
            <a:r>
              <a:rPr lang="zh-CN" sz="1600" kern="100" dirty="0">
                <a:effectLst/>
                <a:latin typeface="宋体" panose="02010600030101010101" pitchFamily="2" charset="-122"/>
                <a:ea typeface="宋体" panose="02010600030101010101" pitchFamily="2" charset="-122"/>
                <a:cs typeface="宋体" panose="02010600030101010101" pitchFamily="2" charset="-122"/>
              </a:rPr>
              <a:t>小时</a:t>
            </a: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预估排期影响：</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其他成本影响：</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 </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质量影响：</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此次变更让系统更符合用户的理想，使产品质量更高。</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其他受影响的板块：</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界面原型中的个人简介与教师介绍，相应的测试用例，用例描述</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其他受影响的任务：</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生命周期成本问题：</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8952826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0" name="矩形 9"/>
          <p:cNvSpPr/>
          <p:nvPr/>
        </p:nvSpPr>
        <p:spPr>
          <a:xfrm>
            <a:off x="3808833" y="2123726"/>
            <a:ext cx="4564809" cy="2308324"/>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变更之前，项目设计已经接近尾声，且此次变更的影响范围十分之小，且不依赖于其他任务，并且没有过高的技术难度与成本要求，所以决定将该变更调整为最高执行优先级。</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7793324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14"/>
          <p:cNvSpPr txBox="1"/>
          <p:nvPr/>
        </p:nvSpPr>
        <p:spPr>
          <a:xfrm>
            <a:off x="4829453" y="3118023"/>
            <a:ext cx="1908699" cy="523220"/>
          </a:xfrm>
          <a:prstGeom prst="rect">
            <a:avLst/>
          </a:prstGeom>
          <a:solidFill>
            <a:schemeClr val="bg1"/>
          </a:solidFill>
        </p:spPr>
        <p:txBody>
          <a:bodyPr wrap="square" rtlCol="0">
            <a:spAutoFit/>
          </a:bodyPr>
          <a:lstStyle/>
          <a:p>
            <a:r>
              <a:rPr lang="zh-CN" altLang="en-US" sz="2800" dirty="0" smtClean="0">
                <a:solidFill>
                  <a:srgbClr val="FF0000"/>
                </a:solidFill>
                <a:hlinkClick r:id="rId4" action="ppaction://hlinkfile"/>
              </a:rPr>
              <a:t>界面原型</a:t>
            </a:r>
            <a:endParaRPr lang="en-US" altLang="zh-CN" sz="2800" dirty="0" smtClean="0">
              <a:solidFill>
                <a:srgbClr val="FF0000"/>
              </a:solidFill>
            </a:endParaRPr>
          </a:p>
        </p:txBody>
      </p:sp>
    </p:spTree>
    <p:extLst>
      <p:ext uri="{BB962C8B-B14F-4D97-AF65-F5344CB8AC3E}">
        <p14:creationId xmlns:p14="http://schemas.microsoft.com/office/powerpoint/2010/main" val="2985613266"/>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4102500" y="1036638"/>
            <a:ext cx="3257088" cy="5482350"/>
          </a:xfrm>
          <a:prstGeom prst="rect">
            <a:avLst/>
          </a:prstGeom>
        </p:spPr>
      </p:pic>
      <p:sp>
        <p:nvSpPr>
          <p:cNvPr id="3" name="圆角矩形 2"/>
          <p:cNvSpPr/>
          <p:nvPr/>
        </p:nvSpPr>
        <p:spPr bwMode="auto">
          <a:xfrm>
            <a:off x="4136994" y="4438835"/>
            <a:ext cx="1624614" cy="1509204"/>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1419130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14"/>
          <p:cNvSpPr txBox="1"/>
          <p:nvPr/>
        </p:nvSpPr>
        <p:spPr>
          <a:xfrm>
            <a:off x="5017040" y="2674139"/>
            <a:ext cx="2148396" cy="1384995"/>
          </a:xfrm>
          <a:prstGeom prst="rect">
            <a:avLst/>
          </a:prstGeom>
          <a:noFill/>
        </p:spPr>
        <p:txBody>
          <a:bodyPr wrap="square" rtlCol="0">
            <a:spAutoFit/>
          </a:bodyPr>
          <a:lstStyle/>
          <a:p>
            <a:r>
              <a:rPr lang="zh-CN" altLang="en-US" sz="2800" dirty="0" smtClean="0">
                <a:solidFill>
                  <a:schemeClr val="bg1"/>
                </a:solidFill>
              </a:rPr>
              <a:t>并没有完成课程要求外的项目内容</a:t>
            </a:r>
            <a:endParaRPr lang="en-US" altLang="zh-CN" sz="2800" dirty="0" smtClean="0">
              <a:solidFill>
                <a:schemeClr val="bg1"/>
              </a:solidFill>
            </a:endParaRPr>
          </a:p>
        </p:txBody>
      </p:sp>
    </p:spTree>
    <p:extLst>
      <p:ext uri="{BB962C8B-B14F-4D97-AF65-F5344CB8AC3E}">
        <p14:creationId xmlns:p14="http://schemas.microsoft.com/office/powerpoint/2010/main" val="25193962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2762250" y="1218328"/>
            <a:ext cx="6657975" cy="5019675"/>
          </a:xfrm>
          <a:prstGeom prst="rect">
            <a:avLst/>
          </a:prstGeom>
        </p:spPr>
      </p:pic>
    </p:spTree>
    <p:extLst>
      <p:ext uri="{BB962C8B-B14F-4D97-AF65-F5344CB8AC3E}">
        <p14:creationId xmlns:p14="http://schemas.microsoft.com/office/powerpoint/2010/main" val="42844746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0482" name="组合 40"/>
          <p:cNvGrpSpPr>
            <a:grpSpLocks/>
          </p:cNvGrpSpPr>
          <p:nvPr/>
        </p:nvGrpSpPr>
        <p:grpSpPr bwMode="auto">
          <a:xfrm>
            <a:off x="-136525" y="474663"/>
            <a:ext cx="12411075" cy="5784850"/>
            <a:chOff x="0" y="0"/>
            <a:chExt cx="12410868" cy="5784745"/>
          </a:xfrm>
        </p:grpSpPr>
        <p:sp>
          <p:nvSpPr>
            <p:cNvPr id="2050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50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48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8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48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8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8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9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2049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049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2050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2049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9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2049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20494"/>
                                        </p:tgtEl>
                                        <p:attrNameLst>
                                          <p:attrName>style.visibility</p:attrName>
                                        </p:attrNameLst>
                                      </p:cBhvr>
                                      <p:to>
                                        <p:strVal val="visible"/>
                                      </p:to>
                                    </p:set>
                                    <p:anim calcmode="lin" valueType="num">
                                      <p:cBhvr additive="base">
                                        <p:cTn id="15" dur="500" fill="hold"/>
                                        <p:tgtEl>
                                          <p:spTgt spid="20494"/>
                                        </p:tgtEl>
                                        <p:attrNameLst>
                                          <p:attrName>ppt_x</p:attrName>
                                        </p:attrNameLst>
                                      </p:cBhvr>
                                      <p:tavLst>
                                        <p:tav tm="0">
                                          <p:val>
                                            <p:strVal val="#ppt_x"/>
                                          </p:val>
                                        </p:tav>
                                        <p:tav tm="100000">
                                          <p:val>
                                            <p:strVal val="#ppt_x"/>
                                          </p:val>
                                        </p:tav>
                                      </p:tavLst>
                                    </p:anim>
                                    <p:anim calcmode="lin" valueType="num">
                                      <p:cBhvr additive="base">
                                        <p:cTn id="16" dur="500" fill="hold"/>
                                        <p:tgtEl>
                                          <p:spTgt spid="20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p:bldLst>
  </p:timing>
</p:sld>
</file>

<file path=ppt/slides/slide6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267451" y="7109283"/>
            <a:ext cx="8115321" cy="5081207"/>
          </a:xfrm>
          <a:prstGeom prst="rect">
            <a:avLst/>
          </a:prstGeom>
        </p:spPr>
      </p:pic>
      <p:sp>
        <p:nvSpPr>
          <p:cNvPr id="15" name="文本框 14"/>
          <p:cNvSpPr txBox="1"/>
          <p:nvPr/>
        </p:nvSpPr>
        <p:spPr>
          <a:xfrm>
            <a:off x="1027113" y="1565743"/>
            <a:ext cx="2047639" cy="523220"/>
          </a:xfrm>
          <a:prstGeom prst="rect">
            <a:avLst/>
          </a:prstGeom>
          <a:noFill/>
        </p:spPr>
        <p:txBody>
          <a:bodyPr wrap="square" rtlCol="0">
            <a:spAutoFit/>
          </a:bodyPr>
          <a:lstStyle/>
          <a:p>
            <a:r>
              <a:rPr lang="zh-CN" altLang="en-US" sz="2800" dirty="0" smtClean="0">
                <a:solidFill>
                  <a:schemeClr val="bg1"/>
                </a:solidFill>
              </a:rPr>
              <a:t>全家饭局</a:t>
            </a:r>
            <a:endParaRPr lang="en-US" altLang="zh-CN" sz="2800" dirty="0" smtClean="0">
              <a:solidFill>
                <a:schemeClr val="bg1"/>
              </a:solidFill>
            </a:endParaRPr>
          </a:p>
        </p:txBody>
      </p:sp>
    </p:spTree>
    <p:extLst>
      <p:ext uri="{BB962C8B-B14F-4D97-AF65-F5344CB8AC3E}">
        <p14:creationId xmlns:p14="http://schemas.microsoft.com/office/powerpoint/2010/main" val="31145954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afterEffect">
                                  <p:stCondLst>
                                    <p:cond delay="0"/>
                                  </p:stCondLst>
                                  <p:childTnLst>
                                    <p:animMotion origin="layout" path="M -2.77556E-17 -4.44444E-6 L 0.3375 -4.44444E-6 C 0.48867 -4.44444E-6 0.675 -0.23588 0.675 -0.42708 L 0.675 -0.85416 " pathEditMode="relative" rAng="0" ptsTypes="AAAA">
                                      <p:cBhvr>
                                        <p:cTn id="6" dur="1000" fill="hold"/>
                                        <p:tgtEl>
                                          <p:spTgt spid="10"/>
                                        </p:tgtEl>
                                        <p:attrNameLst>
                                          <p:attrName>ppt_x</p:attrName>
                                          <p:attrName>ppt_y</p:attrName>
                                        </p:attrNameLst>
                                      </p:cBhvr>
                                      <p:rCtr x="33750" y="-4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文本框 14"/>
          <p:cNvSpPr txBox="1"/>
          <p:nvPr/>
        </p:nvSpPr>
        <p:spPr>
          <a:xfrm>
            <a:off x="1027113" y="1565743"/>
            <a:ext cx="4912048" cy="1384995"/>
          </a:xfrm>
          <a:prstGeom prst="rect">
            <a:avLst/>
          </a:prstGeom>
          <a:noFill/>
        </p:spPr>
        <p:txBody>
          <a:bodyPr wrap="square" rtlCol="0">
            <a:spAutoFit/>
          </a:bodyPr>
          <a:lstStyle/>
          <a:p>
            <a:r>
              <a:rPr lang="zh-CN" altLang="en-US" sz="2800" dirty="0" smtClean="0">
                <a:solidFill>
                  <a:schemeClr val="bg1"/>
                </a:solidFill>
              </a:rPr>
              <a:t>增加组内成员相互的了解程度</a:t>
            </a:r>
            <a:endParaRPr lang="en-US" altLang="zh-CN" sz="2800" dirty="0" smtClean="0">
              <a:solidFill>
                <a:schemeClr val="bg1"/>
              </a:solidFill>
            </a:endParaRPr>
          </a:p>
          <a:p>
            <a:r>
              <a:rPr lang="zh-CN" altLang="en-US" sz="2800" dirty="0" smtClean="0">
                <a:solidFill>
                  <a:schemeClr val="bg1"/>
                </a:solidFill>
              </a:rPr>
              <a:t>缓解组内压力</a:t>
            </a:r>
            <a:endParaRPr lang="en-US" altLang="zh-CN" sz="2800" dirty="0" smtClean="0">
              <a:solidFill>
                <a:schemeClr val="bg1"/>
              </a:solidFill>
            </a:endParaRPr>
          </a:p>
          <a:p>
            <a:r>
              <a:rPr lang="zh-CN" altLang="en-US" sz="2800" dirty="0" smtClean="0">
                <a:solidFill>
                  <a:schemeClr val="bg1"/>
                </a:solidFill>
              </a:rPr>
              <a:t>促进组内团队协作能力</a:t>
            </a:r>
            <a:endParaRPr lang="en-US" altLang="zh-CN" sz="2800" dirty="0" smtClean="0">
              <a:solidFill>
                <a:schemeClr val="bg1"/>
              </a:solidFill>
            </a:endParaRPr>
          </a:p>
        </p:txBody>
      </p:sp>
    </p:spTree>
    <p:extLst>
      <p:ext uri="{BB962C8B-B14F-4D97-AF65-F5344CB8AC3E}">
        <p14:creationId xmlns:p14="http://schemas.microsoft.com/office/powerpoint/2010/main" val="2502112901"/>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1943447" y="1879152"/>
            <a:ext cx="8308001" cy="3536226"/>
          </a:xfrm>
          <a:prstGeom prst="rect">
            <a:avLst/>
          </a:prstGeom>
        </p:spPr>
      </p:pic>
    </p:spTree>
    <p:extLst>
      <p:ext uri="{BB962C8B-B14F-4D97-AF65-F5344CB8AC3E}">
        <p14:creationId xmlns:p14="http://schemas.microsoft.com/office/powerpoint/2010/main" val="35243491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29374058"/>
              </p:ext>
            </p:extLst>
          </p:nvPr>
        </p:nvGraphicFramePr>
        <p:xfrm>
          <a:off x="2549187" y="1745546"/>
          <a:ext cx="7084102" cy="3840548"/>
        </p:xfrm>
        <a:graphic>
          <a:graphicData uri="http://schemas.openxmlformats.org/drawingml/2006/table">
            <a:tbl>
              <a:tblPr firstRow="1" firstCol="1" bandRow="1">
                <a:tableStyleId>{5C22544A-7EE6-4342-B048-85BDC9FD1C3A}</a:tableStyleId>
              </a:tblPr>
              <a:tblGrid>
                <a:gridCol w="1036653">
                  <a:extLst>
                    <a:ext uri="{9D8B030D-6E8A-4147-A177-3AD203B41FA5}">
                      <a16:colId xmlns:a16="http://schemas.microsoft.com/office/drawing/2014/main" val="3737270088"/>
                    </a:ext>
                  </a:extLst>
                </a:gridCol>
                <a:gridCol w="2073307">
                  <a:extLst>
                    <a:ext uri="{9D8B030D-6E8A-4147-A177-3AD203B41FA5}">
                      <a16:colId xmlns:a16="http://schemas.microsoft.com/office/drawing/2014/main" val="703075187"/>
                    </a:ext>
                  </a:extLst>
                </a:gridCol>
                <a:gridCol w="1554980">
                  <a:extLst>
                    <a:ext uri="{9D8B030D-6E8A-4147-A177-3AD203B41FA5}">
                      <a16:colId xmlns:a16="http://schemas.microsoft.com/office/drawing/2014/main" val="261798517"/>
                    </a:ext>
                  </a:extLst>
                </a:gridCol>
                <a:gridCol w="2419162">
                  <a:extLst>
                    <a:ext uri="{9D8B030D-6E8A-4147-A177-3AD203B41FA5}">
                      <a16:colId xmlns:a16="http://schemas.microsoft.com/office/drawing/2014/main" val="1672061251"/>
                    </a:ext>
                  </a:extLst>
                </a:gridCol>
              </a:tblGrid>
              <a:tr h="274388">
                <a:tc>
                  <a:txBody>
                    <a:bodyPr/>
                    <a:lstStyle/>
                    <a:p>
                      <a:pPr indent="127000" algn="just">
                        <a:spcAft>
                          <a:spcPts val="0"/>
                        </a:spcAft>
                      </a:pPr>
                      <a:r>
                        <a:rPr lang="zh-CN" sz="1800" kern="100">
                          <a:effectLst/>
                        </a:rPr>
                        <a:t>里程碑</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开始时间</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结束时间</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交付成果</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3861197"/>
                  </a:ext>
                </a:extLst>
              </a:tr>
              <a:tr h="223231">
                <a:tc>
                  <a:txBody>
                    <a:bodyPr/>
                    <a:lstStyle/>
                    <a:p>
                      <a:pPr indent="127000" algn="just">
                        <a:spcAft>
                          <a:spcPts val="0"/>
                        </a:spcAft>
                      </a:pPr>
                      <a:r>
                        <a:rPr lang="en-US" sz="1800" kern="100">
                          <a:effectLst/>
                        </a:rPr>
                        <a:t>M0</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2017/10/12</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2017/10/22</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《项目可行性报告》</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7529087"/>
                  </a:ext>
                </a:extLst>
              </a:tr>
              <a:tr h="669693">
                <a:tc>
                  <a:txBody>
                    <a:bodyPr/>
                    <a:lstStyle/>
                    <a:p>
                      <a:pPr indent="127000" algn="just">
                        <a:spcAft>
                          <a:spcPts val="0"/>
                        </a:spcAft>
                      </a:pPr>
                      <a:r>
                        <a:rPr lang="en-US" sz="1800" kern="100" dirty="0">
                          <a:effectLst/>
                        </a:rPr>
                        <a:t>M1</a:t>
                      </a:r>
                      <a:endParaRPr 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2017/10/13</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2017/10/29</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《项目章程》、</a:t>
                      </a:r>
                    </a:p>
                    <a:p>
                      <a:pPr indent="127000" algn="just">
                        <a:spcAft>
                          <a:spcPts val="0"/>
                        </a:spcAft>
                      </a:pPr>
                      <a:r>
                        <a:rPr lang="zh-CN" sz="1800" kern="100">
                          <a:effectLst/>
                        </a:rPr>
                        <a:t>《项目总体计划》、</a:t>
                      </a:r>
                    </a:p>
                    <a:p>
                      <a:pPr indent="127000" algn="just">
                        <a:spcAft>
                          <a:spcPts val="0"/>
                        </a:spcAft>
                      </a:pPr>
                      <a:r>
                        <a:rPr lang="zh-CN" sz="1800" kern="100">
                          <a:effectLst/>
                        </a:rPr>
                        <a:t>《需求工程计划</a:t>
                      </a:r>
                      <a:r>
                        <a:rPr lang="en-US" sz="1800" kern="100">
                          <a:effectLst/>
                        </a:rPr>
                        <a:t>-</a:t>
                      </a:r>
                      <a:r>
                        <a:rPr lang="zh-CN" sz="1800" kern="100">
                          <a:effectLst/>
                        </a:rPr>
                        <a:t>初步》</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6093132"/>
                  </a:ext>
                </a:extLst>
              </a:tr>
              <a:tr h="223231">
                <a:tc>
                  <a:txBody>
                    <a:bodyPr/>
                    <a:lstStyle/>
                    <a:p>
                      <a:pPr indent="127000" algn="just">
                        <a:spcAft>
                          <a:spcPts val="0"/>
                        </a:spcAft>
                      </a:pPr>
                      <a:r>
                        <a:rPr lang="en-US" sz="1800" kern="100">
                          <a:effectLst/>
                        </a:rPr>
                        <a:t>M2</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2017/10/30</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2017/11/5</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《质量保证计划》</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3057804"/>
                  </a:ext>
                </a:extLst>
              </a:tr>
              <a:tr h="262761">
                <a:tc>
                  <a:txBody>
                    <a:bodyPr/>
                    <a:lstStyle/>
                    <a:p>
                      <a:pPr indent="127000" algn="just">
                        <a:spcAft>
                          <a:spcPts val="0"/>
                        </a:spcAft>
                      </a:pPr>
                      <a:r>
                        <a:rPr lang="en-US" sz="1800" kern="100">
                          <a:effectLst/>
                        </a:rPr>
                        <a:t>M3</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tabLst>
                          <a:tab pos="1306195" algn="r"/>
                        </a:tabLst>
                      </a:pPr>
                      <a:r>
                        <a:rPr lang="en-US" sz="1800" kern="100">
                          <a:effectLst/>
                        </a:rPr>
                        <a:t>2017/11/6	</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2017/11/12</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《需求工程计划》</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01299"/>
                  </a:ext>
                </a:extLst>
              </a:tr>
              <a:tr h="273613">
                <a:tc>
                  <a:txBody>
                    <a:bodyPr/>
                    <a:lstStyle/>
                    <a:p>
                      <a:pPr indent="127000" algn="just">
                        <a:spcAft>
                          <a:spcPts val="0"/>
                        </a:spcAft>
                      </a:pPr>
                      <a:r>
                        <a:rPr lang="en-US" sz="1800" kern="100">
                          <a:effectLst/>
                        </a:rPr>
                        <a:t>M4</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2017/11/13</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2017/12/17</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《需求规格说明书》</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565406"/>
                  </a:ext>
                </a:extLst>
              </a:tr>
              <a:tr h="251910">
                <a:tc>
                  <a:txBody>
                    <a:bodyPr/>
                    <a:lstStyle/>
                    <a:p>
                      <a:pPr indent="127000" algn="just">
                        <a:spcAft>
                          <a:spcPts val="0"/>
                        </a:spcAft>
                      </a:pPr>
                      <a:r>
                        <a:rPr lang="en-US" sz="1800" kern="100">
                          <a:effectLst/>
                        </a:rPr>
                        <a:t>M5</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2017/12/17</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2018/1/7</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《软件需求变更文档》</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2549012"/>
                  </a:ext>
                </a:extLst>
              </a:tr>
              <a:tr h="892924">
                <a:tc>
                  <a:txBody>
                    <a:bodyPr/>
                    <a:lstStyle/>
                    <a:p>
                      <a:pPr indent="127000" algn="just">
                        <a:spcAft>
                          <a:spcPts val="0"/>
                        </a:spcAft>
                      </a:pPr>
                      <a:r>
                        <a:rPr lang="en-US" sz="1800" kern="100">
                          <a:effectLst/>
                        </a:rPr>
                        <a:t>M6</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2017/12/17</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2018/1/7</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a:effectLst/>
                        </a:rPr>
                        <a:t>测试计划</a:t>
                      </a:r>
                    </a:p>
                    <a:p>
                      <a:pPr indent="127000" algn="just">
                        <a:spcAft>
                          <a:spcPts val="0"/>
                        </a:spcAft>
                      </a:pPr>
                      <a:r>
                        <a:rPr lang="zh-CN" sz="1800" kern="100">
                          <a:effectLst/>
                        </a:rPr>
                        <a:t>安装部署计划</a:t>
                      </a:r>
                    </a:p>
                    <a:p>
                      <a:pPr indent="127000" algn="just">
                        <a:spcAft>
                          <a:spcPts val="0"/>
                        </a:spcAft>
                      </a:pPr>
                      <a:r>
                        <a:rPr lang="zh-CN" sz="1800" kern="100">
                          <a:effectLst/>
                        </a:rPr>
                        <a:t>培训计划</a:t>
                      </a:r>
                    </a:p>
                    <a:p>
                      <a:pPr indent="127000" algn="just">
                        <a:spcAft>
                          <a:spcPts val="0"/>
                        </a:spcAft>
                      </a:pPr>
                      <a:r>
                        <a:rPr lang="zh-CN" sz="1800" kern="100">
                          <a:effectLst/>
                        </a:rPr>
                        <a:t>系统维护计划</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4972722"/>
                  </a:ext>
                </a:extLst>
              </a:tr>
              <a:tr h="230207">
                <a:tc>
                  <a:txBody>
                    <a:bodyPr/>
                    <a:lstStyle/>
                    <a:p>
                      <a:pPr indent="127000" algn="just">
                        <a:spcAft>
                          <a:spcPts val="0"/>
                        </a:spcAft>
                      </a:pPr>
                      <a:r>
                        <a:rPr lang="en-US" sz="1800" kern="100">
                          <a:effectLst/>
                        </a:rPr>
                        <a:t>M7</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2018/1/7</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800" kern="100">
                          <a:effectLst/>
                        </a:rPr>
                        <a:t>2018/1/14</a:t>
                      </a:r>
                      <a:endParaRPr lang="zh-CN" sz="18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800" kern="100" dirty="0">
                          <a:effectLst/>
                        </a:rPr>
                        <a:t>《项目总结报告》</a:t>
                      </a:r>
                      <a:endParaRPr 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5231973"/>
                  </a:ext>
                </a:extLst>
              </a:tr>
            </a:tbl>
          </a:graphicData>
        </a:graphic>
      </p:graphicFrame>
    </p:spTree>
    <p:extLst>
      <p:ext uri="{BB962C8B-B14F-4D97-AF65-F5344CB8AC3E}">
        <p14:creationId xmlns:p14="http://schemas.microsoft.com/office/powerpoint/2010/main" val="4549032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2380372" y="1095221"/>
            <a:ext cx="7421732" cy="5516489"/>
          </a:xfrm>
          <a:prstGeom prst="rect">
            <a:avLst/>
          </a:prstGeom>
        </p:spPr>
      </p:pic>
    </p:spTree>
    <p:extLst>
      <p:ext uri="{BB962C8B-B14F-4D97-AF65-F5344CB8AC3E}">
        <p14:creationId xmlns:p14="http://schemas.microsoft.com/office/powerpoint/2010/main" val="31744232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2267089" y="1095221"/>
            <a:ext cx="7648298" cy="5615846"/>
          </a:xfrm>
          <a:prstGeom prst="rect">
            <a:avLst/>
          </a:prstGeom>
        </p:spPr>
      </p:pic>
    </p:spTree>
    <p:extLst>
      <p:ext uri="{BB962C8B-B14F-4D97-AF65-F5344CB8AC3E}">
        <p14:creationId xmlns:p14="http://schemas.microsoft.com/office/powerpoint/2010/main" val="26869132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4055840202"/>
              </p:ext>
            </p:extLst>
          </p:nvPr>
        </p:nvGraphicFramePr>
        <p:xfrm>
          <a:off x="2295897" y="1282332"/>
          <a:ext cx="7584948" cy="4999615"/>
        </p:xfrm>
        <a:graphic>
          <a:graphicData uri="http://schemas.openxmlformats.org/drawingml/2006/table">
            <a:tbl>
              <a:tblPr firstRow="1" firstCol="1" bandRow="1">
                <a:tableStyleId>{5C22544A-7EE6-4342-B048-85BDC9FD1C3A}</a:tableStyleId>
              </a:tblPr>
              <a:tblGrid>
                <a:gridCol w="1263548">
                  <a:extLst>
                    <a:ext uri="{9D8B030D-6E8A-4147-A177-3AD203B41FA5}">
                      <a16:colId xmlns:a16="http://schemas.microsoft.com/office/drawing/2014/main" val="2126998165"/>
                    </a:ext>
                  </a:extLst>
                </a:gridCol>
                <a:gridCol w="1263548">
                  <a:extLst>
                    <a:ext uri="{9D8B030D-6E8A-4147-A177-3AD203B41FA5}">
                      <a16:colId xmlns:a16="http://schemas.microsoft.com/office/drawing/2014/main" val="3159519195"/>
                    </a:ext>
                  </a:extLst>
                </a:gridCol>
                <a:gridCol w="1264463">
                  <a:extLst>
                    <a:ext uri="{9D8B030D-6E8A-4147-A177-3AD203B41FA5}">
                      <a16:colId xmlns:a16="http://schemas.microsoft.com/office/drawing/2014/main" val="3547760197"/>
                    </a:ext>
                  </a:extLst>
                </a:gridCol>
                <a:gridCol w="1264463">
                  <a:extLst>
                    <a:ext uri="{9D8B030D-6E8A-4147-A177-3AD203B41FA5}">
                      <a16:colId xmlns:a16="http://schemas.microsoft.com/office/drawing/2014/main" val="716128700"/>
                    </a:ext>
                  </a:extLst>
                </a:gridCol>
                <a:gridCol w="1264463">
                  <a:extLst>
                    <a:ext uri="{9D8B030D-6E8A-4147-A177-3AD203B41FA5}">
                      <a16:colId xmlns:a16="http://schemas.microsoft.com/office/drawing/2014/main" val="4060154198"/>
                    </a:ext>
                  </a:extLst>
                </a:gridCol>
                <a:gridCol w="1264463">
                  <a:extLst>
                    <a:ext uri="{9D8B030D-6E8A-4147-A177-3AD203B41FA5}">
                      <a16:colId xmlns:a16="http://schemas.microsoft.com/office/drawing/2014/main" val="3044718669"/>
                    </a:ext>
                  </a:extLst>
                </a:gridCol>
              </a:tblGrid>
              <a:tr h="294095">
                <a:tc>
                  <a:txBody>
                    <a:bodyPr/>
                    <a:lstStyle/>
                    <a:p>
                      <a:pPr indent="127000" algn="just">
                        <a:spcAft>
                          <a:spcPts val="0"/>
                        </a:spcAft>
                      </a:pPr>
                      <a:r>
                        <a:rPr lang="en-US" sz="1600" kern="100">
                          <a:effectLst/>
                        </a:rPr>
                        <a:t> </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600" kern="100">
                          <a:effectLst/>
                        </a:rPr>
                        <a:t>葛倍良</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600" kern="100">
                          <a:effectLst/>
                        </a:rPr>
                        <a:t>黄鹏羽</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600" kern="100">
                          <a:effectLst/>
                        </a:rPr>
                        <a:t>金浩楠</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600" kern="100">
                          <a:effectLst/>
                        </a:rPr>
                        <a:t>余倩</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zh-CN" sz="1600" kern="100">
                          <a:effectLst/>
                        </a:rPr>
                        <a:t>周雨璐</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4922568"/>
                  </a:ext>
                </a:extLst>
              </a:tr>
              <a:tr h="294095">
                <a:tc>
                  <a:txBody>
                    <a:bodyPr/>
                    <a:lstStyle/>
                    <a:p>
                      <a:pPr indent="127000" algn="just">
                        <a:spcAft>
                          <a:spcPts val="0"/>
                        </a:spcAft>
                      </a:pPr>
                      <a:r>
                        <a:rPr lang="zh-CN" sz="1600" kern="100">
                          <a:effectLst/>
                        </a:rPr>
                        <a:t>积极程度</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7</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6</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516595"/>
                  </a:ext>
                </a:extLst>
              </a:tr>
              <a:tr h="294095">
                <a:tc>
                  <a:txBody>
                    <a:bodyPr/>
                    <a:lstStyle/>
                    <a:p>
                      <a:pPr indent="127000" algn="just">
                        <a:spcAft>
                          <a:spcPts val="0"/>
                        </a:spcAft>
                      </a:pPr>
                      <a:r>
                        <a:rPr lang="zh-CN" sz="1600" kern="100">
                          <a:effectLst/>
                        </a:rPr>
                        <a:t>沟通能力</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6</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6</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7</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7389098"/>
                  </a:ext>
                </a:extLst>
              </a:tr>
              <a:tr h="294095">
                <a:tc>
                  <a:txBody>
                    <a:bodyPr/>
                    <a:lstStyle/>
                    <a:p>
                      <a:pPr indent="127000" algn="just">
                        <a:spcAft>
                          <a:spcPts val="0"/>
                        </a:spcAft>
                      </a:pPr>
                      <a:r>
                        <a:rPr lang="zh-CN" sz="1600" kern="100">
                          <a:effectLst/>
                        </a:rPr>
                        <a:t>团队意识</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00130393"/>
                  </a:ext>
                </a:extLst>
              </a:tr>
              <a:tr h="294095">
                <a:tc>
                  <a:txBody>
                    <a:bodyPr/>
                    <a:lstStyle/>
                    <a:p>
                      <a:pPr indent="127000" algn="just">
                        <a:spcAft>
                          <a:spcPts val="0"/>
                        </a:spcAft>
                      </a:pPr>
                      <a:r>
                        <a:rPr lang="zh-CN" sz="1600" kern="100">
                          <a:effectLst/>
                        </a:rPr>
                        <a:t>请假情况</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altLang="zh-CN" sz="1600" kern="100" dirty="0" smtClean="0">
                          <a:solidFill>
                            <a:schemeClr val="dk1"/>
                          </a:solidFill>
                          <a:effectLst/>
                          <a:latin typeface="+mn-lt"/>
                          <a:ea typeface="+mn-ea"/>
                          <a:cs typeface="+mn-cs"/>
                        </a:rPr>
                        <a:t>9</a:t>
                      </a:r>
                      <a:endParaRPr lang="zh-CN"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10</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9</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10</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31448224"/>
                  </a:ext>
                </a:extLst>
              </a:tr>
              <a:tr h="294095">
                <a:tc>
                  <a:txBody>
                    <a:bodyPr/>
                    <a:lstStyle/>
                    <a:p>
                      <a:pPr indent="127000" algn="just">
                        <a:spcAft>
                          <a:spcPts val="0"/>
                        </a:spcAft>
                      </a:pPr>
                      <a:r>
                        <a:rPr lang="zh-CN" sz="1600" kern="100">
                          <a:effectLst/>
                        </a:rPr>
                        <a:t>工作态度</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7715656"/>
                  </a:ext>
                </a:extLst>
              </a:tr>
              <a:tr h="294095">
                <a:tc>
                  <a:txBody>
                    <a:bodyPr/>
                    <a:lstStyle/>
                    <a:p>
                      <a:pPr indent="127000" algn="just">
                        <a:spcAft>
                          <a:spcPts val="0"/>
                        </a:spcAft>
                      </a:pPr>
                      <a:r>
                        <a:rPr lang="zh-CN" sz="1600" kern="100">
                          <a:effectLst/>
                        </a:rPr>
                        <a:t>工作量</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7</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6</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7</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6</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99345852"/>
                  </a:ext>
                </a:extLst>
              </a:tr>
              <a:tr h="294095">
                <a:tc>
                  <a:txBody>
                    <a:bodyPr/>
                    <a:lstStyle/>
                    <a:p>
                      <a:pPr indent="127000" algn="just">
                        <a:spcAft>
                          <a:spcPts val="0"/>
                        </a:spcAft>
                      </a:pPr>
                      <a:r>
                        <a:rPr lang="zh-CN" sz="1600" kern="100">
                          <a:effectLst/>
                        </a:rPr>
                        <a:t>完成质量</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7</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7</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6</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9</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27902942"/>
                  </a:ext>
                </a:extLst>
              </a:tr>
              <a:tr h="294095">
                <a:tc>
                  <a:txBody>
                    <a:bodyPr/>
                    <a:lstStyle/>
                    <a:p>
                      <a:pPr indent="127000" algn="just">
                        <a:spcAft>
                          <a:spcPts val="0"/>
                        </a:spcAft>
                      </a:pPr>
                      <a:r>
                        <a:rPr lang="zh-CN" sz="1600" kern="100">
                          <a:effectLst/>
                        </a:rPr>
                        <a:t>按时程度</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9</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9</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9</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10</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80344183"/>
                  </a:ext>
                </a:extLst>
              </a:tr>
              <a:tr h="294095">
                <a:tc>
                  <a:txBody>
                    <a:bodyPr/>
                    <a:lstStyle/>
                    <a:p>
                      <a:pPr indent="127000" algn="just">
                        <a:spcAft>
                          <a:spcPts val="0"/>
                        </a:spcAft>
                      </a:pPr>
                      <a:r>
                        <a:rPr lang="zh-CN" sz="1600" kern="100">
                          <a:effectLst/>
                        </a:rPr>
                        <a:t>个人评分</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7</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9.5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8.7</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8313807"/>
                  </a:ext>
                </a:extLst>
              </a:tr>
              <a:tr h="294095">
                <a:tc>
                  <a:txBody>
                    <a:bodyPr/>
                    <a:lstStyle/>
                    <a:p>
                      <a:pPr indent="127000" algn="just">
                        <a:spcAft>
                          <a:spcPts val="0"/>
                        </a:spcAft>
                      </a:pPr>
                      <a:r>
                        <a:rPr lang="zh-CN" sz="1600" kern="100">
                          <a:effectLst/>
                        </a:rPr>
                        <a:t>组内互评</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 </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1028169"/>
                  </a:ext>
                </a:extLst>
              </a:tr>
              <a:tr h="294095">
                <a:tc>
                  <a:txBody>
                    <a:bodyPr/>
                    <a:lstStyle/>
                    <a:p>
                      <a:pPr indent="127000" algn="just">
                        <a:spcAft>
                          <a:spcPts val="0"/>
                        </a:spcAft>
                      </a:pPr>
                      <a:r>
                        <a:rPr lang="zh-CN" sz="1600" kern="100">
                          <a:effectLst/>
                        </a:rPr>
                        <a:t>组内互评</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8.7</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 </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8.3</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8.4</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2395911"/>
                  </a:ext>
                </a:extLst>
              </a:tr>
              <a:tr h="294095">
                <a:tc>
                  <a:txBody>
                    <a:bodyPr/>
                    <a:lstStyle/>
                    <a:p>
                      <a:pPr indent="127000" algn="just">
                        <a:spcAft>
                          <a:spcPts val="0"/>
                        </a:spcAft>
                      </a:pPr>
                      <a:r>
                        <a:rPr lang="zh-CN" sz="1600" kern="100">
                          <a:effectLst/>
                        </a:rPr>
                        <a:t>组内互评</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9</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 </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7.5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3366915"/>
                  </a:ext>
                </a:extLst>
              </a:tr>
              <a:tr h="294095">
                <a:tc>
                  <a:txBody>
                    <a:bodyPr/>
                    <a:lstStyle/>
                    <a:p>
                      <a:pPr indent="127000" algn="just">
                        <a:spcAft>
                          <a:spcPts val="0"/>
                        </a:spcAft>
                      </a:pPr>
                      <a:r>
                        <a:rPr lang="zh-CN" sz="1600" kern="100">
                          <a:effectLst/>
                        </a:rPr>
                        <a:t>组内互评</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9.8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9.5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9.5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 </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9.5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385308"/>
                  </a:ext>
                </a:extLst>
              </a:tr>
              <a:tr h="294095">
                <a:tc>
                  <a:txBody>
                    <a:bodyPr/>
                    <a:lstStyle/>
                    <a:p>
                      <a:pPr indent="127000" algn="just">
                        <a:spcAft>
                          <a:spcPts val="0"/>
                        </a:spcAft>
                      </a:pPr>
                      <a:r>
                        <a:rPr lang="zh-CN" sz="1600" kern="100">
                          <a:effectLst/>
                        </a:rPr>
                        <a:t>组内互评</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9</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8.6</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8.9</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 </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0681212"/>
                  </a:ext>
                </a:extLst>
              </a:tr>
              <a:tr h="294095">
                <a:tc>
                  <a:txBody>
                    <a:bodyPr/>
                    <a:lstStyle/>
                    <a:p>
                      <a:pPr indent="127000" algn="just">
                        <a:spcAft>
                          <a:spcPts val="0"/>
                        </a:spcAft>
                      </a:pPr>
                      <a:r>
                        <a:rPr lang="zh-CN" sz="1600" kern="100">
                          <a:effectLst/>
                        </a:rPr>
                        <a:t>互评取值</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9.1</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27000" algn="just">
                        <a:spcAft>
                          <a:spcPts val="0"/>
                        </a:spcAft>
                      </a:pPr>
                      <a:r>
                        <a:rPr lang="en-US" sz="1600" kern="100">
                          <a:effectLst/>
                        </a:rPr>
                        <a:t>8.5</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74304623"/>
                  </a:ext>
                </a:extLst>
              </a:tr>
              <a:tr h="294095">
                <a:tc>
                  <a:txBody>
                    <a:bodyPr/>
                    <a:lstStyle/>
                    <a:p>
                      <a:pPr indent="127000" algn="just">
                        <a:spcAft>
                          <a:spcPts val="0"/>
                        </a:spcAft>
                      </a:pPr>
                      <a:r>
                        <a:rPr lang="zh-CN" sz="1600" kern="100">
                          <a:effectLst/>
                        </a:rPr>
                        <a:t>总计</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81.1</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79.3</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78.8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a:effectLst/>
                        </a:rPr>
                        <a:t>78</a:t>
                      </a:r>
                      <a:endParaRPr lang="zh-CN" sz="1600" kern="10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127000" algn="just">
                        <a:spcAft>
                          <a:spcPts val="0"/>
                        </a:spcAft>
                      </a:pPr>
                      <a:r>
                        <a:rPr lang="en-US" sz="1600" kern="100" dirty="0">
                          <a:effectLst/>
                        </a:rPr>
                        <a:t>79.2</a:t>
                      </a:r>
                      <a:endParaRPr lang="zh-CN"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35539973"/>
                  </a:ext>
                </a:extLst>
              </a:tr>
            </a:tbl>
          </a:graphicData>
        </a:graphic>
      </p:graphicFrame>
    </p:spTree>
    <p:extLst>
      <p:ext uri="{BB962C8B-B14F-4D97-AF65-F5344CB8AC3E}">
        <p14:creationId xmlns:p14="http://schemas.microsoft.com/office/powerpoint/2010/main" val="1440542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文本框 14"/>
          <p:cNvSpPr txBox="1"/>
          <p:nvPr/>
        </p:nvSpPr>
        <p:spPr>
          <a:xfrm>
            <a:off x="4502135" y="1955049"/>
            <a:ext cx="3541034" cy="2554545"/>
          </a:xfrm>
          <a:prstGeom prst="rect">
            <a:avLst/>
          </a:prstGeom>
          <a:noFill/>
        </p:spPr>
        <p:txBody>
          <a:bodyPr wrap="square" rtlCol="0">
            <a:spAutoFit/>
          </a:bodyPr>
          <a:lstStyle/>
          <a:p>
            <a:r>
              <a:rPr lang="zh-CN" altLang="en-US" sz="2000" dirty="0" smtClean="0">
                <a:solidFill>
                  <a:schemeClr val="bg1"/>
                </a:solidFill>
              </a:rPr>
              <a:t>首先通知其他代表所新增的需求并寻求意见，若确定可以新增该功能则先向各个代表重新发送打分表，收回打分表后将需求导入管理工具由管理工具导出变更影响，再向</a:t>
            </a:r>
            <a:r>
              <a:rPr lang="en-US" altLang="zh-CN" sz="2000" dirty="0" smtClean="0">
                <a:solidFill>
                  <a:schemeClr val="bg1"/>
                </a:solidFill>
              </a:rPr>
              <a:t>CCB</a:t>
            </a:r>
            <a:r>
              <a:rPr lang="zh-CN" altLang="en-US" sz="2000" dirty="0" smtClean="0">
                <a:solidFill>
                  <a:schemeClr val="bg1"/>
                </a:solidFill>
              </a:rPr>
              <a:t>提出需求变更申请等待回复确认需求的变更。</a:t>
            </a:r>
            <a:endParaRPr lang="en-US" altLang="zh-CN" sz="2000" dirty="0" smtClean="0">
              <a:solidFill>
                <a:schemeClr val="bg1"/>
              </a:solidFill>
            </a:endParaRPr>
          </a:p>
        </p:txBody>
      </p:sp>
    </p:spTree>
    <p:extLst>
      <p:ext uri="{BB962C8B-B14F-4D97-AF65-F5344CB8AC3E}">
        <p14:creationId xmlns:p14="http://schemas.microsoft.com/office/powerpoint/2010/main" val="32897932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3"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5604"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6"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8"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9"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4600" name="矩形 19"/>
          <p:cNvSpPr>
            <a:spLocks noChangeArrowheads="1"/>
          </p:cNvSpPr>
          <p:nvPr/>
        </p:nvSpPr>
        <p:spPr bwMode="auto">
          <a:xfrm>
            <a:off x="3927475" y="1344613"/>
            <a:ext cx="4310063" cy="1892300"/>
          </a:xfrm>
          <a:prstGeom prst="rect">
            <a:avLst/>
          </a:prstGeom>
          <a:noFill/>
          <a:ln w="12700">
            <a:solidFill>
              <a:schemeClr val="bg1">
                <a:alpha val="50195"/>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5613" name="矩形 21"/>
          <p:cNvSpPr>
            <a:spLocks noChangeArrowheads="1"/>
          </p:cNvSpPr>
          <p:nvPr/>
        </p:nvSpPr>
        <p:spPr bwMode="auto">
          <a:xfrm>
            <a:off x="4618038" y="3355975"/>
            <a:ext cx="2955925" cy="107632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buFont typeface="Arial" panose="020B0604020202020204" pitchFamily="34" charset="0"/>
              <a:buNone/>
              <a:defRPr/>
            </a:pPr>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 name="矩形 20"/>
          <p:cNvSpPr>
            <a:spLocks noChangeArrowheads="1"/>
          </p:cNvSpPr>
          <p:nvPr/>
        </p:nvSpPr>
        <p:spPr bwMode="auto">
          <a:xfrm>
            <a:off x="4040981" y="1365250"/>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1738" y="0"/>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nodeType="afterGroup">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par>
                          <p:cTn id="77" fill="hold">
                            <p:stCondLst>
                              <p:cond delay="4400"/>
                            </p:stCondLst>
                            <p:childTnLst>
                              <p:par>
                                <p:cTn id="78" presetID="14" presetClass="entr" presetSubtype="10"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randombar(horizontal)">
                                      <p:cBhvr>
                                        <p:cTn id="8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autoUpdateAnimBg="0"/>
      <p:bldP spid="25605" grpId="0" animBg="1" autoUpdateAnimBg="0"/>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1027113" y="952501"/>
            <a:ext cx="5781675" cy="5803406"/>
          </a:xfrm>
          <a:prstGeom prst="rect">
            <a:avLst/>
          </a:prstGeom>
        </p:spPr>
      </p:pic>
      <p:sp>
        <p:nvSpPr>
          <p:cNvPr id="3" name="文本框 2"/>
          <p:cNvSpPr txBox="1"/>
          <p:nvPr/>
        </p:nvSpPr>
        <p:spPr>
          <a:xfrm>
            <a:off x="7794593" y="2965142"/>
            <a:ext cx="2485748" cy="584775"/>
          </a:xfrm>
          <a:prstGeom prst="rect">
            <a:avLst/>
          </a:prstGeom>
          <a:noFill/>
        </p:spPr>
        <p:txBody>
          <a:bodyPr wrap="square" rtlCol="0">
            <a:spAutoFit/>
          </a:bodyPr>
          <a:lstStyle/>
          <a:p>
            <a:r>
              <a:rPr lang="en-US" altLang="zh-CN" sz="3200" dirty="0" smtClean="0">
                <a:solidFill>
                  <a:schemeClr val="bg1"/>
                </a:solidFill>
              </a:rPr>
              <a:t>IEEE1058</a:t>
            </a:r>
            <a:endParaRPr lang="zh-CN" altLang="en-US" sz="3200" dirty="0">
              <a:solidFill>
                <a:schemeClr val="bg1"/>
              </a:solidFill>
            </a:endParaRPr>
          </a:p>
        </p:txBody>
      </p:sp>
    </p:spTree>
    <p:extLst>
      <p:ext uri="{BB962C8B-B14F-4D97-AF65-F5344CB8AC3E}">
        <p14:creationId xmlns:p14="http://schemas.microsoft.com/office/powerpoint/2010/main" val="7132799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407988" y="946151"/>
            <a:ext cx="5646583" cy="5781675"/>
          </a:xfrm>
          <a:prstGeom prst="rect">
            <a:avLst/>
          </a:prstGeom>
        </p:spPr>
      </p:pic>
      <p:pic>
        <p:nvPicPr>
          <p:cNvPr id="3" name="图片 2"/>
          <p:cNvPicPr>
            <a:picLocks noChangeAspect="1"/>
          </p:cNvPicPr>
          <p:nvPr/>
        </p:nvPicPr>
        <p:blipFill>
          <a:blip r:embed="rId5"/>
          <a:stretch>
            <a:fillRect/>
          </a:stretch>
        </p:blipFill>
        <p:spPr>
          <a:xfrm>
            <a:off x="6366512" y="2188138"/>
            <a:ext cx="5305516" cy="3667125"/>
          </a:xfrm>
          <a:prstGeom prst="rect">
            <a:avLst/>
          </a:prstGeom>
        </p:spPr>
      </p:pic>
      <p:sp>
        <p:nvSpPr>
          <p:cNvPr id="12" name="文本框 11"/>
          <p:cNvSpPr txBox="1"/>
          <p:nvPr/>
        </p:nvSpPr>
        <p:spPr>
          <a:xfrm>
            <a:off x="8061651" y="1133562"/>
            <a:ext cx="2485748" cy="584775"/>
          </a:xfrm>
          <a:prstGeom prst="rect">
            <a:avLst/>
          </a:prstGeom>
          <a:noFill/>
        </p:spPr>
        <p:txBody>
          <a:bodyPr wrap="square" rtlCol="0">
            <a:spAutoFit/>
          </a:bodyPr>
          <a:lstStyle/>
          <a:p>
            <a:r>
              <a:rPr lang="en-US" altLang="zh-CN" sz="3200" dirty="0" smtClean="0">
                <a:solidFill>
                  <a:schemeClr val="bg1"/>
                </a:solidFill>
              </a:rPr>
              <a:t>28</a:t>
            </a:r>
            <a:r>
              <a:rPr lang="zh-CN" altLang="en-US" sz="3200" dirty="0" smtClean="0">
                <a:solidFill>
                  <a:schemeClr val="bg1"/>
                </a:solidFill>
              </a:rPr>
              <a:t>次会议</a:t>
            </a:r>
            <a:endParaRPr lang="zh-CN" altLang="en-US" sz="3200" dirty="0">
              <a:solidFill>
                <a:schemeClr val="bg1"/>
              </a:solidFill>
            </a:endParaRPr>
          </a:p>
        </p:txBody>
      </p:sp>
    </p:spTree>
    <p:extLst>
      <p:ext uri="{BB962C8B-B14F-4D97-AF65-F5344CB8AC3E}">
        <p14:creationId xmlns:p14="http://schemas.microsoft.com/office/powerpoint/2010/main" val="38647045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总体回顾</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4"/>
          <a:stretch>
            <a:fillRect/>
          </a:stretch>
        </p:blipFill>
        <p:spPr>
          <a:xfrm>
            <a:off x="3218108" y="320301"/>
            <a:ext cx="5400675" cy="6539128"/>
          </a:xfrm>
          <a:prstGeom prst="rect">
            <a:avLst/>
          </a:prstGeom>
        </p:spPr>
      </p:pic>
    </p:spTree>
    <p:extLst>
      <p:ext uri="{BB962C8B-B14F-4D97-AF65-F5344CB8AC3E}">
        <p14:creationId xmlns:p14="http://schemas.microsoft.com/office/powerpoint/2010/main" val="17914050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1055</TotalTime>
  <Pages>0</Pages>
  <Words>2688</Words>
  <Characters>0</Characters>
  <Application>Microsoft Office PowerPoint</Application>
  <DocSecurity>0</DocSecurity>
  <PresentationFormat>宽屏</PresentationFormat>
  <Lines>0</Lines>
  <Paragraphs>877</Paragraphs>
  <Slides>69</Slides>
  <Notes>62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78" baseType="lpstr">
      <vt:lpstr>等线</vt:lpstr>
      <vt:lpstr>华文细黑</vt:lpstr>
      <vt:lpstr>宋体</vt:lpstr>
      <vt:lpstr>Arial</vt:lpstr>
      <vt:lpstr>Calibri</vt:lpstr>
      <vt:lpstr>Calibri Light</vt:lpstr>
      <vt:lpstr>Times New Roman</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senry gee</dc:creator>
  <cp:keywords/>
  <dc:description/>
  <cp:lastModifiedBy>L-Jere</cp:lastModifiedBy>
  <cp:revision>137</cp:revision>
  <dcterms:created xsi:type="dcterms:W3CDTF">2015-05-08T01:08:20Z</dcterms:created>
  <dcterms:modified xsi:type="dcterms:W3CDTF">2018-01-17T11:52:32Z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